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0" r:id="rId3"/>
    <p:sldId id="376" r:id="rId4"/>
    <p:sldId id="361" r:id="rId5"/>
    <p:sldId id="257" r:id="rId6"/>
    <p:sldId id="259" r:id="rId7"/>
    <p:sldId id="302" r:id="rId8"/>
    <p:sldId id="303" r:id="rId9"/>
    <p:sldId id="258" r:id="rId10"/>
    <p:sldId id="286" r:id="rId11"/>
    <p:sldId id="288" r:id="rId12"/>
    <p:sldId id="287" r:id="rId13"/>
    <p:sldId id="332" r:id="rId14"/>
    <p:sldId id="304" r:id="rId15"/>
    <p:sldId id="262" r:id="rId16"/>
    <p:sldId id="264" r:id="rId17"/>
    <p:sldId id="265" r:id="rId18"/>
    <p:sldId id="266" r:id="rId19"/>
    <p:sldId id="267" r:id="rId20"/>
    <p:sldId id="268" r:id="rId21"/>
    <p:sldId id="305" r:id="rId22"/>
    <p:sldId id="289" r:id="rId23"/>
    <p:sldId id="290" r:id="rId24"/>
    <p:sldId id="291" r:id="rId25"/>
    <p:sldId id="292" r:id="rId26"/>
    <p:sldId id="293" r:id="rId27"/>
    <p:sldId id="306" r:id="rId28"/>
    <p:sldId id="294" r:id="rId29"/>
    <p:sldId id="295" r:id="rId30"/>
    <p:sldId id="299" r:id="rId31"/>
    <p:sldId id="300" r:id="rId32"/>
    <p:sldId id="301" r:id="rId33"/>
    <p:sldId id="296" r:id="rId34"/>
    <p:sldId id="333" r:id="rId35"/>
    <p:sldId id="297" r:id="rId36"/>
    <p:sldId id="307" r:id="rId37"/>
    <p:sldId id="308" r:id="rId38"/>
    <p:sldId id="309" r:id="rId39"/>
    <p:sldId id="348" r:id="rId40"/>
    <p:sldId id="349" r:id="rId41"/>
    <p:sldId id="350" r:id="rId42"/>
    <p:sldId id="351" r:id="rId43"/>
    <p:sldId id="352" r:id="rId44"/>
    <p:sldId id="353" r:id="rId45"/>
    <p:sldId id="310" r:id="rId46"/>
    <p:sldId id="311" r:id="rId47"/>
    <p:sldId id="367" r:id="rId48"/>
    <p:sldId id="328" r:id="rId49"/>
    <p:sldId id="338" r:id="rId50"/>
    <p:sldId id="362" r:id="rId51"/>
    <p:sldId id="364" r:id="rId52"/>
    <p:sldId id="363" r:id="rId53"/>
    <p:sldId id="337" r:id="rId54"/>
    <p:sldId id="335" r:id="rId55"/>
    <p:sldId id="336" r:id="rId56"/>
    <p:sldId id="340" r:id="rId57"/>
    <p:sldId id="346" r:id="rId58"/>
    <p:sldId id="347" r:id="rId59"/>
    <p:sldId id="343" r:id="rId60"/>
    <p:sldId id="344" r:id="rId61"/>
    <p:sldId id="372" r:id="rId62"/>
    <p:sldId id="345" r:id="rId63"/>
    <p:sldId id="330" r:id="rId64"/>
    <p:sldId id="341" r:id="rId65"/>
    <p:sldId id="354" r:id="rId66"/>
    <p:sldId id="369" r:id="rId67"/>
    <p:sldId id="371" r:id="rId68"/>
    <p:sldId id="370" r:id="rId69"/>
    <p:sldId id="271" r:id="rId70"/>
    <p:sldId id="312" r:id="rId71"/>
    <p:sldId id="374" r:id="rId72"/>
    <p:sldId id="375" r:id="rId73"/>
    <p:sldId id="314" r:id="rId74"/>
    <p:sldId id="324" r:id="rId75"/>
    <p:sldId id="313" r:id="rId76"/>
    <p:sldId id="315" r:id="rId77"/>
    <p:sldId id="326" r:id="rId78"/>
    <p:sldId id="325" r:id="rId79"/>
    <p:sldId id="327" r:id="rId80"/>
    <p:sldId id="359" r:id="rId81"/>
    <p:sldId id="355" r:id="rId82"/>
    <p:sldId id="356" r:id="rId83"/>
    <p:sldId id="357" r:id="rId84"/>
    <p:sldId id="365" r:id="rId85"/>
    <p:sldId id="366" r:id="rId86"/>
    <p:sldId id="358" r:id="rId8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185DA-1560-46A5-B4A1-8722864B4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270196-02AD-450F-87A9-2217CE83D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E415C2-8481-4B42-B4C0-0DF3FE5A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6BC7CB-6097-4D8A-A8A1-C6BC140F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85FFB3-6540-4012-A324-13369352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88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A65E0-16A2-40E1-BBA3-58A82188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C3CEFC-3583-49E9-B6E9-B1D74FD9F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58D337-431D-444A-9614-2BE51061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B9F193-839D-418D-A795-6704C3D3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299004-F989-480B-B3F3-E6B54D7A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04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D91FFE2-9EE7-4D9E-8776-089BBF9BD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238280-E8FA-46F1-9462-69FE02648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B0B3FF-D5B2-446F-809B-B9B1EB59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337370-9384-4998-8563-511382CE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431772-8969-4B0B-BFDB-01C7FC69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04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EF9668-758F-4B2C-B738-02FBAC3B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DFBCD7-3432-48C5-970F-378DB8F9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2AB94A-64CC-4247-A0EB-D1E0E7ED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723D19-3E89-47BB-81AF-8590CEB4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016C55-7005-4694-9C7D-162A0716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11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ABD7F-1F98-4C6B-A621-96E602E3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09810F-31CC-4CFB-A7BC-DB1CA7A80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D5EAC5-D993-46CD-BF2D-1641A62D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5E430D-FE2E-491C-B1F1-6A30FAD2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9A2109-6D66-4B8F-91BA-17E1C7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7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652567-6CB2-4D08-A068-702B0B92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2AA5DC-3D3C-40C4-A02B-A05BADEA4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D7A850-ECB0-48AF-B80E-32440D1CA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66819-2E9E-44F6-8251-7D6EBC0C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DB6909-3A0E-4ED2-8E88-ECAB3478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C20E8E-4950-4DF4-93F5-DD938FA3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52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499082-5CD5-4A21-A3CD-77ABD1F9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962464-010F-45D7-A612-5B1B170DA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9C59EB-0E7E-4BDC-840D-63B0F187D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CD51B11-AE0E-4A56-9140-A1948E00A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89483C-7F04-4AE3-970C-02ACF1711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4E716F-35DF-4894-BD1F-EE7FE0C3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85E8C3-DAEA-4532-BB8B-250EB761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4A4067-ADDC-490E-ACAA-39B5CDFA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28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7510A-4627-4CBC-BE07-DF494165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8DFDF58-E5EB-457D-8289-01204B59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2F7629-5E7A-4212-855C-46A0CAE0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CD974C-39EE-4291-8CC7-F3DC77F1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6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E4E633-D800-4B3D-88EC-06E24156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B375B2-CB04-4119-9D33-22307365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A5C8E9-76F6-4818-8E92-4D43D5E8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27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D2206-D1D6-4FC4-A944-68660393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75E414-1BCC-45E8-ABED-8BAD1B7F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2FB869-2A46-466F-BBF2-19BDDD176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7DEA9B-2D95-457E-86EF-C694D367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8E04C0-3714-46D9-AB70-F94CA22A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998853-FD4B-42A5-9034-5B1DB6D8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49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89A94-F05A-4148-92BD-08B204DA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AA4553-85D4-4E5A-9317-8E1BB60C5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29A0EE-541A-4FAF-9925-57C1F9D5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EB9C4A-2F0A-42C0-B57C-7172F6DA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81FB90-3C15-4901-87BA-ADB745EF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6743F4-F124-47EE-8395-F7CACAFF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55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F6E9C27-28A5-4066-9BB1-811F9DFB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5C1092-37AB-45F1-9E14-6F49E07D0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1E32B3-0088-4FF0-851B-9B2C4154C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B9BE-911C-4C6E-8F10-AD6CC059A8A3}" type="datetimeFigureOut">
              <a:rPr kumimoji="1" lang="ja-JP" altLang="en-US" smtClean="0"/>
              <a:t>2020/6/10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4E859A-3C2A-451E-9FB3-9D64C3F75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E1F6E2-F99C-48A5-A6B5-6EA014A61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9C79-289D-48FE-B9E6-C0A9DD07D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46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yaokikai.com/zoom_pc.html" TargetMode="External"/><Relationship Id="rId2" Type="http://schemas.openxmlformats.org/officeDocument/2006/relationships/hyperlink" Target="https://yaokikai.com/zoom_sh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yaokikai.com/zoom_start.docx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okikai.com/index.html" TargetMode="External"/><Relationship Id="rId2" Type="http://schemas.openxmlformats.org/officeDocument/2006/relationships/hyperlink" Target="https://www.plussoft.co.j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onlinekai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aokikai.com/zoom.html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na-osaka.co.jp/17601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UKdnq1p5eQ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japan.techrepublic.com/article/35152729.htm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media.co.jp/news/articles/2004/23/news065.html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hacker.jp/2020/04/211342how-to-protect-your-zoom-account-from-recent-data-breac.html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media.co.jp/news/articles/2004/23/news065.html" TargetMode="External"/><Relationship Id="rId2" Type="http://schemas.openxmlformats.org/officeDocument/2006/relationships/hyperlink" Target="https://www.nikkei.com/article/DGXMZO58849170Y0A500C200000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wisdom.nec.com/ja/series/tanaka/2020042401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isdom.nec.com/ja/series/tanaka/2020042401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6EDFD-66EB-4AEA-827F-0CDA6CE7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36569"/>
            <a:ext cx="9144000" cy="1271565"/>
          </a:xfrm>
        </p:spPr>
        <p:txBody>
          <a:bodyPr/>
          <a:lstStyle/>
          <a:p>
            <a:r>
              <a:rPr kumimoji="1" lang="ja-JP" altLang="en-US" dirty="0">
                <a:latin typeface="ＤＦ太楷書体" panose="02010609010101010101" pitchFamily="1" charset="-128"/>
                <a:ea typeface="ＤＦ太楷書体" panose="02010609010101010101" pitchFamily="1" charset="-128"/>
              </a:rPr>
              <a:t>主催者セミナー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C09F73-59A0-4881-B6D5-FF38EC05E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6366"/>
            <a:ext cx="9144000" cy="57608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東京ニュービジネス協議会 企業革新委員会</a:t>
            </a:r>
            <a:endParaRPr kumimoji="1" lang="en-US" altLang="ja-JP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1FA930A-540D-4C12-ABD1-19076EB09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88" y="295761"/>
            <a:ext cx="3640808" cy="36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DD39FFB-704B-4C84-A54B-E3755EC70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35" y="575844"/>
            <a:ext cx="8023122" cy="5403634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F879025A-B280-4454-97DC-3DAC1DA587F8}"/>
              </a:ext>
            </a:extLst>
          </p:cNvPr>
          <p:cNvSpPr/>
          <p:nvPr/>
        </p:nvSpPr>
        <p:spPr>
          <a:xfrm>
            <a:off x="5941153" y="1502229"/>
            <a:ext cx="3006904" cy="1289956"/>
          </a:xfrm>
          <a:prstGeom prst="wedgeRectCallout">
            <a:avLst>
              <a:gd name="adj1" fmla="val -82574"/>
              <a:gd name="adj2" fmla="val 236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 メールアドレスを</a:t>
            </a:r>
            <a:endParaRPr kumimoji="1" lang="en-US" altLang="ja-JP" sz="2400" dirty="0"/>
          </a:p>
          <a:p>
            <a:r>
              <a:rPr kumimoji="1" lang="ja-JP" altLang="en-US" sz="2400" dirty="0"/>
              <a:t> 入力します。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82312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2CC5146-142A-4597-89C9-10EAB8987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41" y="-947058"/>
            <a:ext cx="5371492" cy="7331529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F8B33093-F1CE-40F9-94F7-63FDD57AEF72}"/>
              </a:ext>
            </a:extLst>
          </p:cNvPr>
          <p:cNvSpPr/>
          <p:nvPr/>
        </p:nvSpPr>
        <p:spPr>
          <a:xfrm>
            <a:off x="6095999" y="2930979"/>
            <a:ext cx="4318861" cy="1579027"/>
          </a:xfrm>
          <a:prstGeom prst="wedgeRectCallout">
            <a:avLst>
              <a:gd name="adj1" fmla="val -82574"/>
              <a:gd name="adj2" fmla="val 236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 案内のメールが来るので </a:t>
            </a:r>
            <a:endParaRPr kumimoji="1" lang="en-US" altLang="ja-JP" sz="2400" dirty="0"/>
          </a:p>
          <a:p>
            <a:r>
              <a:rPr kumimoji="1" lang="ja-JP" altLang="en-US" sz="2400" dirty="0"/>
              <a:t> クリックします。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6858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294DE3C-5E86-459D-A604-EFC546D6A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2" y="4627594"/>
            <a:ext cx="7843706" cy="187913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36EB2BA-F13E-4A36-A967-392D809F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2" y="534255"/>
            <a:ext cx="6367838" cy="3898259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497DF9E2-8917-43AC-8F3F-FD14399295E1}"/>
              </a:ext>
            </a:extLst>
          </p:cNvPr>
          <p:cNvSpPr/>
          <p:nvPr/>
        </p:nvSpPr>
        <p:spPr>
          <a:xfrm>
            <a:off x="5998430" y="1668902"/>
            <a:ext cx="4350787" cy="1368823"/>
          </a:xfrm>
          <a:prstGeom prst="wedgeRectCallout">
            <a:avLst>
              <a:gd name="adj1" fmla="val -73190"/>
              <a:gd name="adj2" fmla="val 217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名前は「姓名」の順に入れたほうが分かりやすくなります。</a:t>
            </a:r>
            <a:endParaRPr lang="en-US" altLang="ja-JP" sz="2400" dirty="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713C8795-B531-41CF-92EA-EEB3090AB814}"/>
              </a:ext>
            </a:extLst>
          </p:cNvPr>
          <p:cNvSpPr/>
          <p:nvPr/>
        </p:nvSpPr>
        <p:spPr>
          <a:xfrm>
            <a:off x="5998429" y="3595252"/>
            <a:ext cx="4350787" cy="1846357"/>
          </a:xfrm>
          <a:prstGeom prst="wedgeRectCallout">
            <a:avLst>
              <a:gd name="adj1" fmla="val -74971"/>
              <a:gd name="adj2" fmla="val -214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パスワードの入力は、</a:t>
            </a:r>
            <a:endParaRPr kumimoji="1" lang="en-US" altLang="ja-JP" sz="2400" dirty="0"/>
          </a:p>
          <a:p>
            <a:pPr marL="457200" indent="-457200">
              <a:buAutoNum type="circleNumDbPlain"/>
            </a:pPr>
            <a:r>
              <a:rPr lang="ja-JP" altLang="en-US" sz="2400" dirty="0"/>
              <a:t>８文字以上</a:t>
            </a:r>
            <a:endParaRPr lang="en-US" altLang="ja-JP" sz="2400" dirty="0"/>
          </a:p>
          <a:p>
            <a:pPr marL="457200" indent="-457200">
              <a:buAutoNum type="circleNumDbPlain"/>
            </a:pPr>
            <a:r>
              <a:rPr lang="ja-JP" altLang="en-US" sz="2400" dirty="0"/>
              <a:t>文字と数字の両方</a:t>
            </a:r>
            <a:endParaRPr lang="en-US" altLang="ja-JP" sz="2400" dirty="0"/>
          </a:p>
          <a:p>
            <a:pPr marL="457200" indent="-457200">
              <a:buAutoNum type="circleNumDbPlain"/>
            </a:pPr>
            <a:r>
              <a:rPr lang="ja-JP" altLang="en-US" sz="2400" dirty="0"/>
              <a:t>大文字と小文字の両方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24593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B523451-A8DB-4445-84DB-B1E083574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19" y="0"/>
            <a:ext cx="7534362" cy="6858000"/>
          </a:xfrm>
          <a:prstGeom prst="rect">
            <a:avLst/>
          </a:prstGeom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11230DD6-EEAC-4030-A46C-1DDAFA061F3E}"/>
              </a:ext>
            </a:extLst>
          </p:cNvPr>
          <p:cNvSpPr/>
          <p:nvPr/>
        </p:nvSpPr>
        <p:spPr>
          <a:xfrm>
            <a:off x="6617102" y="671969"/>
            <a:ext cx="4179235" cy="1243357"/>
          </a:xfrm>
          <a:prstGeom prst="wedgeRectCallout">
            <a:avLst>
              <a:gd name="adj1" fmla="val -63025"/>
              <a:gd name="adj2" fmla="val 43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① 「プランと価格」を選択</a:t>
            </a:r>
            <a:endParaRPr lang="en-US" altLang="ja-JP" sz="2400" dirty="0"/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33494D11-6013-4E3F-B0EF-DD99A44549A7}"/>
              </a:ext>
            </a:extLst>
          </p:cNvPr>
          <p:cNvSpPr/>
          <p:nvPr/>
        </p:nvSpPr>
        <p:spPr>
          <a:xfrm>
            <a:off x="1395663" y="4512418"/>
            <a:ext cx="5148133" cy="1876091"/>
          </a:xfrm>
          <a:prstGeom prst="wedgeRectCallout">
            <a:avLst>
              <a:gd name="adj1" fmla="val 67236"/>
              <a:gd name="adj2" fmla="val -198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② </a:t>
            </a:r>
            <a:r>
              <a:rPr lang="en-US" altLang="ja-JP" sz="2400" dirty="0"/>
              <a:t>2000</a:t>
            </a:r>
            <a:r>
              <a:rPr lang="ja-JP" altLang="en-US" sz="2400" dirty="0"/>
              <a:t>円の「プロ」を選択。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  無料の４０分から、２４時間に。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7184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113"/>
            <a:ext cx="10515600" cy="3836020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/>
              <a:t>会議を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スケジュールする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116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41FDEE1-69F7-4206-BB80-75CD564A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92" y="125927"/>
            <a:ext cx="10032072" cy="64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677461B-8896-40D2-AED0-CD15DD09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49" y="365018"/>
            <a:ext cx="8793431" cy="62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0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8FE90CA-18BB-45D3-90BC-11335C79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68" y="1811608"/>
            <a:ext cx="9849663" cy="41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30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FAE19EB-3611-46A8-9385-6346C628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2" y="211892"/>
            <a:ext cx="7715492" cy="66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3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DC7D696-B39F-41B0-9F1A-483B6420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49" y="746017"/>
            <a:ext cx="9690302" cy="53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2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400"/>
            <a:ext cx="10515600" cy="1446354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/>
              <a:t>開催前のお願い！</a:t>
            </a:r>
            <a:endParaRPr kumimoji="1" lang="ja-JP" altLang="en-US" sz="540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78AEA499-BD5D-491F-BCF8-A7477A5DC817}"/>
              </a:ext>
            </a:extLst>
          </p:cNvPr>
          <p:cNvSpPr txBox="1">
            <a:spLocks/>
          </p:cNvSpPr>
          <p:nvPr/>
        </p:nvSpPr>
        <p:spPr>
          <a:xfrm>
            <a:off x="2285976" y="1852754"/>
            <a:ext cx="9008534" cy="2786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</a:rPr>
              <a:t>チャット</a:t>
            </a:r>
            <a:r>
              <a:rPr lang="ja-JP" altLang="en-US" dirty="0"/>
              <a:t>で意見、質問、感想を！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（退室される前には、ぜひ。）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466BF7-1FF8-449C-9D26-E55E39362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14" y="4910646"/>
            <a:ext cx="1421919" cy="117954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ED85A40-BAB2-41D5-94D9-FA7F4FED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510" y="4797921"/>
            <a:ext cx="1264179" cy="12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76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623DA21-9EA4-4801-B6B7-759F579F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53" y="803571"/>
            <a:ext cx="9381944" cy="55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0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113"/>
            <a:ext cx="10515600" cy="3836020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/>
              <a:t>会議を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編集する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5095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3086C1F-C810-4D5A-B7A3-5CAD9C69D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19" y="243994"/>
            <a:ext cx="9983944" cy="63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82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502EF15-1299-4866-9F8D-48648D9B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608309"/>
            <a:ext cx="8100851" cy="60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7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4860810-52FE-42B6-B0F4-FB07F2FA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6" y="1049686"/>
            <a:ext cx="11461453" cy="40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3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0D53BC4-6345-4A69-A265-348223BF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15" y="790655"/>
            <a:ext cx="9076569" cy="52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9E50A27-23F6-4717-A999-B14235D4B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51" y="1644155"/>
            <a:ext cx="8023763" cy="503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7C9850-B101-490C-BCC7-49161681D1DC}"/>
              </a:ext>
            </a:extLst>
          </p:cNvPr>
          <p:cNvSpPr txBox="1"/>
          <p:nvPr/>
        </p:nvSpPr>
        <p:spPr>
          <a:xfrm>
            <a:off x="3812582" y="322758"/>
            <a:ext cx="6106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前記の「スケジュール」と</a:t>
            </a:r>
            <a:endParaRPr lang="en-US" altLang="ja-JP" sz="3200" dirty="0"/>
          </a:p>
          <a:p>
            <a:r>
              <a:rPr lang="ja-JP" altLang="en-US" sz="3200" dirty="0"/>
              <a:t>同じ設定が可能になります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0525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113"/>
            <a:ext cx="10515600" cy="3836020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dirty="0"/>
              <a:t>ZOOM</a:t>
            </a:r>
            <a:r>
              <a:rPr lang="ja-JP" altLang="en-US" sz="5400" dirty="0"/>
              <a:t>の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使用法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429703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39A75F-AF6A-428B-B9A4-416A620C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671"/>
            <a:ext cx="10515600" cy="993264"/>
          </a:xfrm>
        </p:spPr>
        <p:txBody>
          <a:bodyPr/>
          <a:lstStyle/>
          <a:p>
            <a:pPr algn="ctr"/>
            <a:r>
              <a:rPr lang="ja-JP" altLang="en-US" dirty="0"/>
              <a:t>「セキュリティ」</a:t>
            </a:r>
            <a:endParaRPr kumimoji="1" lang="ja-JP" alt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F5FDAD3-F1F3-469A-938D-3424D73D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29" y="1332934"/>
            <a:ext cx="7610071" cy="51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92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54C5AF1D-E76D-47F2-B160-0875EF4A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671"/>
            <a:ext cx="10515600" cy="993264"/>
          </a:xfrm>
        </p:spPr>
        <p:txBody>
          <a:bodyPr/>
          <a:lstStyle/>
          <a:p>
            <a:pPr algn="ctr"/>
            <a:r>
              <a:rPr lang="ja-JP" altLang="en-US" dirty="0"/>
              <a:t>「参加者」</a:t>
            </a:r>
            <a:endParaRPr kumimoji="1" lang="ja-JP" alt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FDD3D75-B52B-4788-857B-23ECE9AED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03" y="1441424"/>
            <a:ext cx="8846627" cy="51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1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0F3CB-9781-4A4C-B301-797C7700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896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藤田委員長より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ご挨拶</a:t>
            </a:r>
          </a:p>
        </p:txBody>
      </p:sp>
    </p:spTree>
    <p:extLst>
      <p:ext uri="{BB962C8B-B14F-4D97-AF65-F5344CB8AC3E}">
        <p14:creationId xmlns:p14="http://schemas.microsoft.com/office/powerpoint/2010/main" val="4210603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32CB1E1-D8CA-4B66-BD69-16B4772A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73" y="548414"/>
            <a:ext cx="8003238" cy="58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47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99B0D47-4A79-4E25-9242-9D5B17ACBF57}"/>
              </a:ext>
            </a:extLst>
          </p:cNvPr>
          <p:cNvSpPr/>
          <p:nvPr/>
        </p:nvSpPr>
        <p:spPr>
          <a:xfrm>
            <a:off x="1561609" y="812899"/>
            <a:ext cx="975256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i="0" dirty="0">
                <a:solidFill>
                  <a:srgbClr val="555555"/>
                </a:solidFill>
                <a:effectLst/>
                <a:latin typeface="ヒラギノ角ゴ Pro W3"/>
              </a:rPr>
              <a:t>ハウリングを防止する</a:t>
            </a:r>
          </a:p>
          <a:p>
            <a:endParaRPr lang="en-US" altLang="ja-JP" b="0" i="0" dirty="0">
              <a:solidFill>
                <a:srgbClr val="555555"/>
              </a:solidFill>
              <a:effectLst/>
              <a:latin typeface="ヒラギノ角ゴ Pro W3"/>
            </a:endParaRPr>
          </a:p>
          <a:p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音の問題で、重要なことは「</a:t>
            </a:r>
            <a:r>
              <a:rPr lang="ja-JP" altLang="en-US" sz="2800" b="0" i="0" dirty="0">
                <a:solidFill>
                  <a:srgbClr val="D00000"/>
                </a:solidFill>
                <a:effectLst/>
                <a:latin typeface="ヒラギノ角ゴ Pro W3"/>
              </a:rPr>
              <a:t>ハウリングの防止</a:t>
            </a:r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」です。</a:t>
            </a:r>
            <a:b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</a:br>
            <a:b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</a:br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同じ</a:t>
            </a:r>
            <a:r>
              <a:rPr lang="en-US" altLang="ja-JP" sz="2800" b="0" i="0" dirty="0">
                <a:solidFill>
                  <a:srgbClr val="555555"/>
                </a:solidFill>
                <a:effectLst/>
                <a:latin typeface="ヒラギノ角ゴ Pro W3"/>
              </a:rPr>
              <a:t>ZOOM</a:t>
            </a:r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会議に近くにいる人が、</a:t>
            </a:r>
            <a:endParaRPr lang="en-US" altLang="ja-JP" sz="2800" b="0" i="0" dirty="0">
              <a:solidFill>
                <a:srgbClr val="555555"/>
              </a:solidFill>
              <a:effectLst/>
              <a:latin typeface="ヒラギノ角ゴ Pro W3"/>
            </a:endParaRPr>
          </a:p>
          <a:p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それぞれ別のパソコン、スマホで入っていることが原因で</a:t>
            </a:r>
            <a:endParaRPr lang="en-US" altLang="ja-JP" sz="2800" b="0" i="0" dirty="0">
              <a:solidFill>
                <a:srgbClr val="555555"/>
              </a:solidFill>
              <a:effectLst/>
              <a:latin typeface="ヒラギノ角ゴ Pro W3"/>
            </a:endParaRPr>
          </a:p>
          <a:p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起こります。</a:t>
            </a:r>
            <a:b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</a:br>
            <a:b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</a:br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「</a:t>
            </a:r>
            <a:r>
              <a:rPr lang="ja-JP" altLang="en-US" sz="2800" b="0" i="0" dirty="0">
                <a:solidFill>
                  <a:srgbClr val="D00000"/>
                </a:solidFill>
                <a:effectLst/>
                <a:latin typeface="ヒラギノ角ゴ Pro W3"/>
              </a:rPr>
              <a:t>一か所で、</a:t>
            </a:r>
            <a:r>
              <a:rPr lang="en-US" altLang="ja-JP" sz="2800" b="0" i="0" dirty="0">
                <a:solidFill>
                  <a:srgbClr val="D00000"/>
                </a:solidFill>
                <a:effectLst/>
                <a:latin typeface="ヒラギノ角ゴ Pro W3"/>
              </a:rPr>
              <a:t>ZOOM</a:t>
            </a:r>
            <a:r>
              <a:rPr lang="ja-JP" altLang="en-US" sz="2800" b="0" i="0" dirty="0">
                <a:solidFill>
                  <a:srgbClr val="D00000"/>
                </a:solidFill>
                <a:effectLst/>
                <a:latin typeface="ヒラギノ角ゴ Pro W3"/>
              </a:rPr>
              <a:t>する人は一人</a:t>
            </a:r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」というルールを</a:t>
            </a:r>
            <a:endParaRPr lang="en-US" altLang="ja-JP" sz="2800" b="0" i="0" dirty="0">
              <a:solidFill>
                <a:srgbClr val="555555"/>
              </a:solidFill>
              <a:effectLst/>
              <a:latin typeface="ヒラギノ角ゴ Pro W3"/>
            </a:endParaRPr>
          </a:p>
          <a:p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明確にすることが肝要です。</a:t>
            </a:r>
            <a:b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</a:br>
            <a:b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</a:br>
            <a:r>
              <a:rPr lang="ja-JP" altLang="en-US" sz="2800" b="0" i="0" dirty="0">
                <a:solidFill>
                  <a:srgbClr val="555555"/>
                </a:solidFill>
                <a:effectLst/>
                <a:latin typeface="ヒラギノ角ゴ Pro W3"/>
              </a:rPr>
              <a:t>もちろん、ミュートすることも有効な手段になります。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70878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AC2B2B-9C8E-46C5-B1A0-24768B86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06"/>
            <a:ext cx="10515600" cy="993264"/>
          </a:xfrm>
        </p:spPr>
        <p:txBody>
          <a:bodyPr/>
          <a:lstStyle/>
          <a:p>
            <a:pPr algn="ctr"/>
            <a:r>
              <a:rPr lang="ja-JP" altLang="en-US" dirty="0"/>
              <a:t>「チャット」</a:t>
            </a:r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C214F9-D6A8-4D53-B687-D5AB2939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44" y="1079270"/>
            <a:ext cx="8277415" cy="54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D7188F2C-109A-481E-BB7B-6CBE1E3AE524}"/>
              </a:ext>
            </a:extLst>
          </p:cNvPr>
          <p:cNvSpPr/>
          <p:nvPr/>
        </p:nvSpPr>
        <p:spPr>
          <a:xfrm>
            <a:off x="9396853" y="4440935"/>
            <a:ext cx="1956947" cy="1352041"/>
          </a:xfrm>
          <a:prstGeom prst="wedgeRectCallout">
            <a:avLst>
              <a:gd name="adj1" fmla="val -90154"/>
              <a:gd name="adj2" fmla="val 199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 チャットの</a:t>
            </a:r>
            <a:endParaRPr kumimoji="1" lang="en-US" altLang="ja-JP" sz="2400" dirty="0"/>
          </a:p>
          <a:p>
            <a:r>
              <a:rPr kumimoji="1" lang="ja-JP" altLang="en-US" sz="2400" dirty="0"/>
              <a:t> 保存と</a:t>
            </a:r>
            <a:r>
              <a:rPr lang="ja-JP" altLang="en-US" sz="2400" dirty="0"/>
              <a:t>制限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3399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D45B854-B847-4545-AD3F-62B06751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58" y="256223"/>
            <a:ext cx="7941754" cy="634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97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3901342-C8C1-4BEB-8A79-71FAA731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68" y="1013791"/>
            <a:ext cx="8966063" cy="584420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DE0ABA-8240-4329-A0FD-FA43016DFE3C}"/>
              </a:ext>
            </a:extLst>
          </p:cNvPr>
          <p:cNvSpPr/>
          <p:nvPr/>
        </p:nvSpPr>
        <p:spPr>
          <a:xfrm>
            <a:off x="2746546" y="258068"/>
            <a:ext cx="5908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solidFill>
                  <a:srgbClr val="555555"/>
                </a:solidFill>
                <a:latin typeface="ヒラギノ角ゴ Pro W3"/>
              </a:rPr>
              <a:t>「</a:t>
            </a:r>
            <a:r>
              <a:rPr lang="en-US" altLang="ja-JP" sz="3600" dirty="0">
                <a:solidFill>
                  <a:srgbClr val="555555"/>
                </a:solidFill>
                <a:latin typeface="ヒラギノ角ゴ Pro W3"/>
              </a:rPr>
              <a:t>zoom.us</a:t>
            </a:r>
            <a:r>
              <a:rPr lang="ja-JP" altLang="en-US" sz="3600" dirty="0">
                <a:solidFill>
                  <a:srgbClr val="555555"/>
                </a:solidFill>
                <a:latin typeface="ヒラギノ角ゴ Pro W3"/>
              </a:rPr>
              <a:t>」で、設定をする</a:t>
            </a:r>
            <a:endParaRPr lang="ja-JP" altLang="en-US" sz="3600" dirty="0"/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28387824-46A6-4493-921D-77D8280062AC}"/>
              </a:ext>
            </a:extLst>
          </p:cNvPr>
          <p:cNvSpPr/>
          <p:nvPr/>
        </p:nvSpPr>
        <p:spPr>
          <a:xfrm>
            <a:off x="3080773" y="4514850"/>
            <a:ext cx="3628637" cy="992113"/>
          </a:xfrm>
          <a:prstGeom prst="wedgeRectCallout">
            <a:avLst>
              <a:gd name="adj1" fmla="val -64030"/>
              <a:gd name="adj2" fmla="val 837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「設定」を</a:t>
            </a:r>
            <a:r>
              <a:rPr lang="ja-JP" altLang="en-US" sz="2400" dirty="0"/>
              <a:t>クリック。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5532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948E412-2E53-4D9B-A0E1-4B63E136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00" y="1174282"/>
            <a:ext cx="8866633" cy="1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786AC83-7D86-4189-AC95-EAA6F5DE457F}"/>
              </a:ext>
            </a:extLst>
          </p:cNvPr>
          <p:cNvSpPr/>
          <p:nvPr/>
        </p:nvSpPr>
        <p:spPr>
          <a:xfrm>
            <a:off x="3073399" y="219455"/>
            <a:ext cx="5405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solidFill>
                  <a:srgbClr val="555555"/>
                </a:solidFill>
                <a:latin typeface="ヒラギノ角ゴ Pro W3"/>
              </a:rPr>
              <a:t>下記の設定を、</a:t>
            </a:r>
            <a:r>
              <a:rPr lang="en-US" altLang="ja-JP" sz="3600" dirty="0">
                <a:solidFill>
                  <a:srgbClr val="555555"/>
                </a:solidFill>
                <a:latin typeface="ヒラギノ角ゴ Pro W3"/>
              </a:rPr>
              <a:t>ON</a:t>
            </a:r>
            <a:r>
              <a:rPr lang="ja-JP" altLang="en-US" sz="3600" dirty="0">
                <a:solidFill>
                  <a:srgbClr val="555555"/>
                </a:solidFill>
                <a:latin typeface="ヒラギノ角ゴ Pro W3"/>
              </a:rPr>
              <a:t>にする</a:t>
            </a:r>
            <a:endParaRPr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AE6930-CE73-48FB-B2B2-CF932F1F7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00" y="2716218"/>
            <a:ext cx="10482269" cy="21995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A31DE6-A7F0-451A-BB87-9381C52F5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9" y="4812943"/>
            <a:ext cx="10384280" cy="16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5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C384310-9FEB-4DD3-A870-B7160956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06"/>
            <a:ext cx="10515600" cy="993264"/>
          </a:xfrm>
        </p:spPr>
        <p:txBody>
          <a:bodyPr/>
          <a:lstStyle/>
          <a:p>
            <a:pPr algn="ctr"/>
            <a:r>
              <a:rPr lang="ja-JP" altLang="en-US" dirty="0"/>
              <a:t>画面共有で、動画再生</a:t>
            </a:r>
            <a:endParaRPr kumimoji="1" lang="ja-JP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9FE2AD5-4472-4931-A3E2-DF85E525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22" y="1855851"/>
            <a:ext cx="8383303" cy="44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48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3CEE60D-208C-4127-AA3A-ECD26F3C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7" y="335660"/>
            <a:ext cx="10092499" cy="63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32BD9D66-8D9D-4D9F-83FC-E04FA715AE21}"/>
              </a:ext>
            </a:extLst>
          </p:cNvPr>
          <p:cNvSpPr/>
          <p:nvPr/>
        </p:nvSpPr>
        <p:spPr>
          <a:xfrm>
            <a:off x="4980432" y="777379"/>
            <a:ext cx="4949952" cy="1508621"/>
          </a:xfrm>
          <a:prstGeom prst="wedgeRectCallout">
            <a:avLst>
              <a:gd name="adj1" fmla="val -87479"/>
              <a:gd name="adj2" fmla="val 521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rgbClr val="C00000"/>
                </a:solidFill>
              </a:rPr>
              <a:t>慣れるまでは「画面」を選び、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 各ウィンドウを選ばないことが、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 失敗のない方法です。</a:t>
            </a:r>
            <a:endParaRPr lang="en-US" altLang="ja-JP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16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B17B1F3-3DCC-4F37-B69B-CC4D460A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87" y="3133344"/>
            <a:ext cx="4782217" cy="32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1AAD5F6-FD3F-4BEA-8CB6-C422CBA9F3BA}"/>
              </a:ext>
            </a:extLst>
          </p:cNvPr>
          <p:cNvSpPr/>
          <p:nvPr/>
        </p:nvSpPr>
        <p:spPr>
          <a:xfrm>
            <a:off x="616268" y="463285"/>
            <a:ext cx="11136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dirty="0">
                <a:solidFill>
                  <a:srgbClr val="555555"/>
                </a:solidFill>
                <a:latin typeface="ヒラギノ角ゴ Pro W3"/>
              </a:rPr>
              <a:t>動画再生ソフトによっては、</a:t>
            </a:r>
            <a:r>
              <a:rPr lang="en-US" altLang="ja-JP" sz="3200" dirty="0">
                <a:solidFill>
                  <a:srgbClr val="555555"/>
                </a:solidFill>
                <a:latin typeface="ヒラギノ角ゴ Pro W3"/>
              </a:rPr>
              <a:t>ZOOM</a:t>
            </a:r>
            <a:r>
              <a:rPr lang="ja-JP" altLang="en-US" sz="3200" dirty="0">
                <a:solidFill>
                  <a:srgbClr val="555555"/>
                </a:solidFill>
                <a:latin typeface="ヒラギノ角ゴ Pro W3"/>
              </a:rPr>
              <a:t>で画面共有したときに、</a:t>
            </a:r>
            <a:endParaRPr lang="en-US" altLang="ja-JP" sz="3200" dirty="0">
              <a:solidFill>
                <a:srgbClr val="555555"/>
              </a:solidFill>
              <a:latin typeface="ヒラギノ角ゴ Pro W3"/>
            </a:endParaRPr>
          </a:p>
          <a:p>
            <a:pPr algn="just"/>
            <a:r>
              <a:rPr lang="ja-JP" altLang="en-US" sz="3200" dirty="0">
                <a:solidFill>
                  <a:srgbClr val="D00000"/>
                </a:solidFill>
                <a:latin typeface="ヒラギノ角ゴ Pro W3"/>
              </a:rPr>
              <a:t>動画が見えない場合</a:t>
            </a:r>
            <a:r>
              <a:rPr lang="ja-JP" altLang="en-US" sz="3200" dirty="0">
                <a:solidFill>
                  <a:srgbClr val="555555"/>
                </a:solidFill>
                <a:latin typeface="ヒラギノ角ゴ Pro W3"/>
              </a:rPr>
              <a:t>があります。</a:t>
            </a:r>
          </a:p>
          <a:p>
            <a:pPr algn="just"/>
            <a:endParaRPr lang="en-US" altLang="ja-JP" sz="3200" dirty="0">
              <a:solidFill>
                <a:srgbClr val="555555"/>
              </a:solidFill>
              <a:latin typeface="ヒラギノ角ゴ Pro W3"/>
            </a:endParaRPr>
          </a:p>
          <a:p>
            <a:pPr algn="just"/>
            <a:r>
              <a:rPr lang="ja-JP" altLang="en-US" sz="3200" dirty="0">
                <a:solidFill>
                  <a:srgbClr val="555555"/>
                </a:solidFill>
                <a:latin typeface="ヒラギノ角ゴ Pro W3"/>
              </a:rPr>
              <a:t>無料の動画再生ソフト「</a:t>
            </a:r>
            <a:r>
              <a:rPr lang="en-US" altLang="ja-JP" sz="3200" dirty="0">
                <a:solidFill>
                  <a:srgbClr val="D00000"/>
                </a:solidFill>
                <a:latin typeface="ヒラギノ角ゴ Pro W3"/>
              </a:rPr>
              <a:t>VLC</a:t>
            </a:r>
            <a:r>
              <a:rPr lang="ja-JP" altLang="en-US" sz="3200" dirty="0">
                <a:solidFill>
                  <a:srgbClr val="D00000"/>
                </a:solidFill>
                <a:latin typeface="ヒラギノ角ゴ Pro W3"/>
              </a:rPr>
              <a:t>メディアプレーヤー</a:t>
            </a:r>
            <a:r>
              <a:rPr lang="ja-JP" altLang="en-US" sz="3200" dirty="0">
                <a:solidFill>
                  <a:srgbClr val="555555"/>
                </a:solidFill>
                <a:latin typeface="ヒラギノ角ゴ Pro W3"/>
              </a:rPr>
              <a:t>」であれば、問題がないようです。</a:t>
            </a:r>
            <a:endParaRPr lang="ja-JP" altLang="en-US" sz="3200" b="0" i="0" dirty="0">
              <a:solidFill>
                <a:srgbClr val="555555"/>
              </a:solidFill>
              <a:effectLst/>
              <a:latin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29835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39A75F-AF6A-428B-B9A4-416A620C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671"/>
            <a:ext cx="10515600" cy="993264"/>
          </a:xfrm>
        </p:spPr>
        <p:txBody>
          <a:bodyPr/>
          <a:lstStyle/>
          <a:p>
            <a:pPr algn="ctr"/>
            <a:r>
              <a:rPr lang="ja-JP" altLang="en-US"/>
              <a:t>「レコーディング」</a:t>
            </a:r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7909CE-4F89-439E-9446-FBC20EA1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2935"/>
            <a:ext cx="10830790" cy="54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8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6233" y="358883"/>
            <a:ext cx="10416466" cy="990522"/>
          </a:xfrm>
        </p:spPr>
        <p:txBody>
          <a:bodyPr anchor="t">
            <a:normAutofit/>
          </a:bodyPr>
          <a:lstStyle/>
          <a:p>
            <a:pPr algn="l"/>
            <a:r>
              <a:rPr lang="ja-JP" altLang="en-US" sz="2800" dirty="0"/>
              <a:t>企業革新委員会　今後の予定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04908" y="1267209"/>
            <a:ext cx="10594019" cy="53732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kumimoji="1" lang="en-US" altLang="ja-JP" dirty="0"/>
              <a:t>【</a:t>
            </a:r>
            <a:r>
              <a:rPr kumimoji="1" lang="ja-JP" altLang="en-US" dirty="0"/>
              <a:t>緊急開催</a:t>
            </a:r>
            <a:r>
              <a:rPr kumimoji="1" lang="en-US" altLang="ja-JP" dirty="0"/>
              <a:t>】</a:t>
            </a:r>
          </a:p>
          <a:p>
            <a:pPr algn="l"/>
            <a:r>
              <a:rPr lang="ja-JP" altLang="en-US" sz="4600" b="1" dirty="0"/>
              <a:t>７</a:t>
            </a:r>
            <a:r>
              <a:rPr kumimoji="1" lang="ja-JP" altLang="en-US" sz="4600" b="1" dirty="0"/>
              <a:t>月</a:t>
            </a:r>
            <a:r>
              <a:rPr lang="ja-JP" altLang="en-US" sz="4600" b="1" dirty="0"/>
              <a:t>１</a:t>
            </a:r>
            <a:r>
              <a:rPr kumimoji="1" lang="ja-JP" altLang="en-US" sz="4600" b="1" dirty="0"/>
              <a:t>日（水）</a:t>
            </a:r>
            <a:r>
              <a:rPr kumimoji="1" lang="en-US" altLang="ja-JP" sz="4600" b="1" dirty="0"/>
              <a:t>18:00</a:t>
            </a:r>
            <a:r>
              <a:rPr kumimoji="1" lang="ja-JP" altLang="en-US" sz="4600" b="1" dirty="0"/>
              <a:t>～</a:t>
            </a:r>
            <a:endParaRPr kumimoji="1" lang="en-US" altLang="ja-JP" sz="4600" b="1" dirty="0"/>
          </a:p>
          <a:p>
            <a:r>
              <a:rPr lang="ja-JP" altLang="en-US" sz="3500" dirty="0"/>
              <a:t>オンライン講演</a:t>
            </a:r>
            <a:endParaRPr lang="en-US" altLang="ja-JP" sz="3500" dirty="0"/>
          </a:p>
          <a:p>
            <a:r>
              <a:rPr lang="ja-JP" altLang="en-US" sz="4100" dirty="0"/>
              <a:t>「アフターコロナで広がる　　　　　　　　　　　　　　　　デジタルシフト時代のビジネス」</a:t>
            </a:r>
            <a:endParaRPr lang="en-US" altLang="ja-JP" sz="4100" dirty="0"/>
          </a:p>
          <a:p>
            <a:pPr algn="l"/>
            <a:r>
              <a:rPr lang="ja-JP" altLang="en-US" sz="2900" dirty="0"/>
              <a:t>　　　　</a:t>
            </a:r>
            <a:endParaRPr lang="en-US" altLang="ja-JP" sz="2900" dirty="0"/>
          </a:p>
          <a:p>
            <a:pPr algn="l"/>
            <a:r>
              <a:rPr lang="ja-JP" altLang="en-US" sz="2900" dirty="0"/>
              <a:t>　　　　オムニチャネル協会会長</a:t>
            </a:r>
            <a:endParaRPr lang="en-US" altLang="ja-JP" sz="2900" dirty="0"/>
          </a:p>
          <a:p>
            <a:pPr algn="l"/>
            <a:r>
              <a:rPr lang="ja-JP" altLang="en-US" sz="2900" dirty="0"/>
              <a:t>　　　　デジタルシフトウェーブ代表取締役　　鈴木康弘様</a:t>
            </a:r>
            <a:endParaRPr lang="en-US" altLang="ja-JP" sz="2900" dirty="0"/>
          </a:p>
          <a:p>
            <a:pPr algn="l"/>
            <a:endParaRPr lang="en-US" altLang="ja-JP" dirty="0"/>
          </a:p>
          <a:p>
            <a:pPr algn="l"/>
            <a:r>
              <a:rPr lang="ja-JP" altLang="en-US" dirty="0"/>
              <a:t>その他にも</a:t>
            </a:r>
            <a:r>
              <a:rPr lang="en-US" altLang="ja-JP" dirty="0"/>
              <a:t>…</a:t>
            </a:r>
          </a:p>
          <a:p>
            <a:pPr algn="l"/>
            <a:r>
              <a:rPr kumimoji="1" lang="ja-JP" altLang="en-US" dirty="0"/>
              <a:t>・</a:t>
            </a:r>
            <a:r>
              <a:rPr kumimoji="1" lang="en-US" altLang="ja-JP" dirty="0"/>
              <a:t>1</a:t>
            </a:r>
            <a:r>
              <a:rPr kumimoji="1" lang="ja-JP" altLang="en-US" dirty="0"/>
              <a:t>年を通して、</a:t>
            </a:r>
            <a:r>
              <a:rPr kumimoji="1" lang="ja-JP" altLang="en-US" b="1" dirty="0"/>
              <a:t>読書会の参加メンバーも募集</a:t>
            </a:r>
            <a:r>
              <a:rPr kumimoji="1" lang="ja-JP" altLang="en-US" dirty="0"/>
              <a:t>する予定です。</a:t>
            </a:r>
            <a:endParaRPr kumimoji="1" lang="en-US" altLang="ja-JP" dirty="0"/>
          </a:p>
          <a:p>
            <a:pPr algn="l"/>
            <a:r>
              <a:rPr lang="ja-JP" altLang="en-US" dirty="0"/>
              <a:t>・</a:t>
            </a:r>
            <a:r>
              <a:rPr lang="ja-JP" altLang="en-US" b="1" dirty="0"/>
              <a:t>ビジネスマッチング</a:t>
            </a:r>
            <a:r>
              <a:rPr lang="ja-JP" altLang="en-US" dirty="0"/>
              <a:t>会や、</a:t>
            </a:r>
            <a:r>
              <a:rPr lang="en-US" altLang="ja-JP" b="1" dirty="0"/>
              <a:t>IT</a:t>
            </a:r>
            <a:r>
              <a:rPr lang="ja-JP" altLang="en-US" b="1" dirty="0"/>
              <a:t>の先進事例紹介</a:t>
            </a:r>
            <a:r>
              <a:rPr lang="ja-JP" altLang="en-US" dirty="0"/>
              <a:t>も随時行います。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59044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9E8A6D-E812-4657-8BAE-D3D31897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2" y="1332933"/>
            <a:ext cx="7064962" cy="43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554CE892-F190-4114-B1F1-E9061786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671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b="1" dirty="0"/>
              <a:t>画面共有時に、講師や参加者のビデオを同時に録画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59F23E5-0D03-4F56-B47A-FD29113D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44" y="1332934"/>
            <a:ext cx="4524723" cy="40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62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7C1E941-5A09-4D7E-A517-B99E5361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58" y="1043516"/>
            <a:ext cx="9831084" cy="47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16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59E5000-3ECD-4689-993D-6A52548F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02" y="1866107"/>
            <a:ext cx="8848195" cy="45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412E7B1-3B01-44A7-AE0A-E5B0ADA8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902" y="479177"/>
            <a:ext cx="8494054" cy="10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39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3E06362-BF0D-4F50-90DB-DE59336F9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76" y="1595310"/>
            <a:ext cx="8412048" cy="47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2B760AE-1995-477B-BE17-43CFED3B3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76" y="476652"/>
            <a:ext cx="8310036" cy="11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01BED2-0B25-4B0C-A885-A7F3EF21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3" y="1370688"/>
            <a:ext cx="8907994" cy="50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AC06777-082D-41DC-BA52-D3F52C9AA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36" y="407194"/>
            <a:ext cx="4149197" cy="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88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F5027-D514-4CE3-9706-7056101F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06"/>
            <a:ext cx="10515600" cy="993264"/>
          </a:xfrm>
        </p:spPr>
        <p:txBody>
          <a:bodyPr/>
          <a:lstStyle/>
          <a:p>
            <a:pPr algn="ctr"/>
            <a:r>
              <a:rPr lang="ja-JP" altLang="en-US" dirty="0"/>
              <a:t>ホスト委譲と、共同ホスト</a:t>
            </a:r>
            <a:endParaRPr kumimoji="1" lang="ja-JP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BFBB007-464B-4206-9E6E-7C9684B5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46" y="1174241"/>
            <a:ext cx="7824978" cy="54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73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C20E046F-A4C1-4F6D-A37F-440B187A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224" y="384048"/>
            <a:ext cx="8982616" cy="4583530"/>
          </a:xfrm>
        </p:spPr>
        <p:txBody>
          <a:bodyPr>
            <a:normAutofit/>
          </a:bodyPr>
          <a:lstStyle/>
          <a:p>
            <a:r>
              <a:rPr lang="ja-JP" altLang="en-US" dirty="0"/>
              <a:t>ホスト委譲されると表示</a:t>
            </a:r>
            <a:br>
              <a:rPr lang="en-US" altLang="ja-JP" dirty="0"/>
            </a:br>
            <a:r>
              <a:rPr lang="en-US" altLang="ja-JP" sz="1300" dirty="0">
                <a:solidFill>
                  <a:srgbClr val="FF0000"/>
                </a:solidFill>
              </a:rPr>
              <a:t>	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ja-JP" altLang="en-US" dirty="0">
                <a:solidFill>
                  <a:srgbClr val="FF0000"/>
                </a:solidFill>
              </a:rPr>
              <a:t>セキュリティ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ja-JP" altLang="en-US" dirty="0">
                <a:solidFill>
                  <a:srgbClr val="FF0000"/>
                </a:solidFill>
              </a:rPr>
              <a:t>ブレークアウトセッション</a:t>
            </a:r>
            <a:br>
              <a:rPr lang="en-US" altLang="ja-JP" dirty="0">
                <a:solidFill>
                  <a:srgbClr val="FF0000"/>
                </a:solidFill>
              </a:rPr>
            </a:br>
            <a:br>
              <a:rPr lang="en-US" altLang="ja-JP" dirty="0"/>
            </a:br>
            <a:r>
              <a:rPr lang="ja-JP" altLang="en-US" dirty="0"/>
              <a:t>共同ホストになると表示</a:t>
            </a:r>
            <a:br>
              <a:rPr lang="en-US" altLang="ja-JP" dirty="0"/>
            </a:br>
            <a:r>
              <a:rPr lang="en-US" altLang="ja-JP" sz="1200" dirty="0">
                <a:solidFill>
                  <a:srgbClr val="FF0000"/>
                </a:solidFill>
              </a:rPr>
              <a:t>	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ja-JP" altLang="en-US" dirty="0">
                <a:solidFill>
                  <a:srgbClr val="FF0000"/>
                </a:solidFill>
              </a:rPr>
              <a:t>セキュリティ</a:t>
            </a:r>
            <a:endParaRPr kumimoji="1" lang="ja-JP" alt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1D73329-21E4-41C4-BD55-DC818DEF7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13" y="4967578"/>
            <a:ext cx="9319179" cy="12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26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387"/>
            <a:ext cx="10515600" cy="5912068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共同ホスト</a:t>
            </a:r>
            <a:r>
              <a:rPr lang="ja-JP" altLang="en-US" sz="5400" dirty="0"/>
              <a:t>の効果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音声のコントロール</a:t>
            </a:r>
            <a:br>
              <a:rPr lang="en-US" altLang="ja-JP" sz="5400" dirty="0"/>
            </a:br>
            <a:r>
              <a:rPr lang="ja-JP" altLang="en-US" sz="5400" dirty="0"/>
              <a:t>画面共有の状況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様々な</a:t>
            </a:r>
            <a:r>
              <a:rPr lang="ja-JP" altLang="en-US" sz="5400" dirty="0">
                <a:solidFill>
                  <a:srgbClr val="FF0000"/>
                </a:solidFill>
              </a:rPr>
              <a:t>サポート</a:t>
            </a:r>
            <a:r>
              <a:rPr lang="ja-JP" altLang="en-US" sz="5400" dirty="0"/>
              <a:t>をお願いする</a:t>
            </a:r>
            <a:endParaRPr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3048764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990"/>
            <a:ext cx="10515600" cy="3836020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dirty="0"/>
              <a:t>ZOOM</a:t>
            </a:r>
            <a:r>
              <a:rPr lang="ja-JP" altLang="en-US" sz="5400" dirty="0"/>
              <a:t>で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勉強会＆セミナー</a:t>
            </a:r>
            <a:endParaRPr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18410047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C1C8D2-C99E-4A4E-81F2-6D7DEB5B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276621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主催者は、パソコンで！</a:t>
            </a:r>
          </a:p>
        </p:txBody>
      </p:sp>
    </p:spTree>
    <p:extLst>
      <p:ext uri="{BB962C8B-B14F-4D97-AF65-F5344CB8AC3E}">
        <p14:creationId xmlns:p14="http://schemas.microsoft.com/office/powerpoint/2010/main" val="100971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193A3A-7687-497F-9715-27379D1A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98755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このセミナーで学ぶこと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4B6927-84B8-42AF-907C-50B00FE49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634" y="1529255"/>
            <a:ext cx="8169166" cy="4683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dirty="0"/>
              <a:t>ZOOM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ID</a:t>
            </a:r>
            <a:r>
              <a:rPr kumimoji="1" lang="ja-JP" altLang="en-US" sz="3600" dirty="0"/>
              <a:t>を取得する</a:t>
            </a:r>
            <a:endParaRPr kumimoji="1" lang="en-US" altLang="ja-JP" sz="3600" dirty="0"/>
          </a:p>
          <a:p>
            <a:endParaRPr kumimoji="1" lang="en-US" altLang="ja-JP" sz="1200" dirty="0"/>
          </a:p>
          <a:p>
            <a:pPr marL="0" indent="0">
              <a:buNone/>
            </a:pPr>
            <a:r>
              <a:rPr kumimoji="1" lang="ja-JP" altLang="en-US" sz="3600" dirty="0"/>
              <a:t>会議をスケジュールする</a:t>
            </a:r>
            <a:endParaRPr kumimoji="1" lang="en-US" altLang="ja-JP" sz="3600" dirty="0"/>
          </a:p>
          <a:p>
            <a:endParaRPr kumimoji="1" lang="en-US" altLang="ja-JP" sz="1200" dirty="0"/>
          </a:p>
          <a:p>
            <a:pPr marL="0" indent="0">
              <a:buNone/>
            </a:pPr>
            <a:r>
              <a:rPr kumimoji="1" lang="en-US" altLang="ja-JP" sz="3600" dirty="0"/>
              <a:t>ZOOM</a:t>
            </a:r>
            <a:r>
              <a:rPr kumimoji="1" lang="ja-JP" altLang="en-US" sz="3600" dirty="0"/>
              <a:t>の使用法</a:t>
            </a:r>
            <a:endParaRPr lang="en-US" altLang="ja-JP" sz="3600" dirty="0"/>
          </a:p>
          <a:p>
            <a:endParaRPr kumimoji="1" lang="en-US" altLang="ja-JP" sz="1200" dirty="0"/>
          </a:p>
          <a:p>
            <a:pPr marL="0" indent="0">
              <a:buNone/>
            </a:pPr>
            <a:r>
              <a:rPr kumimoji="1" lang="en-US" altLang="ja-JP" sz="3600" dirty="0"/>
              <a:t>ZOOM</a:t>
            </a:r>
            <a:r>
              <a:rPr lang="ja-JP" altLang="en-US" sz="3600" dirty="0"/>
              <a:t>で</a:t>
            </a:r>
            <a:r>
              <a:rPr kumimoji="1" lang="ja-JP" altLang="en-US" sz="3600" dirty="0"/>
              <a:t>勉強会</a:t>
            </a:r>
            <a:r>
              <a:rPr lang="ja-JP" altLang="en-US" sz="3600" dirty="0"/>
              <a:t>＆</a:t>
            </a:r>
            <a:r>
              <a:rPr kumimoji="1" lang="ja-JP" altLang="en-US" sz="3600" dirty="0"/>
              <a:t>セミナー</a:t>
            </a:r>
            <a:endParaRPr kumimoji="1" lang="en-US" altLang="ja-JP" sz="3600" dirty="0"/>
          </a:p>
          <a:p>
            <a:endParaRPr kumimoji="1" lang="en-US" altLang="ja-JP" sz="1200" dirty="0"/>
          </a:p>
          <a:p>
            <a:pPr marL="0" indent="0">
              <a:buNone/>
            </a:pPr>
            <a:r>
              <a:rPr kumimoji="1" lang="en-US" altLang="ja-JP" sz="3600" dirty="0"/>
              <a:t>ZOOM</a:t>
            </a:r>
            <a:r>
              <a:rPr kumimoji="1" lang="ja-JP" altLang="en-US" sz="3600" dirty="0"/>
              <a:t>は危ない？</a:t>
            </a:r>
            <a:endParaRPr kumimoji="1" lang="en-US" altLang="ja-JP" sz="36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1226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515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ZOOM</a:t>
            </a:r>
            <a:r>
              <a:rPr lang="ja-JP" altLang="en-US" dirty="0"/>
              <a:t>初心者への対策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2042829" y="1915170"/>
            <a:ext cx="9705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八起会</a:t>
            </a:r>
            <a:r>
              <a:rPr lang="en-US" altLang="ja-JP" sz="3600" dirty="0"/>
              <a:t>HP</a:t>
            </a:r>
            <a:r>
              <a:rPr lang="ja-JP" altLang="en-US" sz="3600" dirty="0"/>
              <a:t>の下記をご紹介ください。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スマホで、</a:t>
            </a:r>
            <a:r>
              <a:rPr lang="en-US" altLang="ja-JP" sz="3600" dirty="0"/>
              <a:t>ZOOM</a:t>
            </a:r>
            <a:r>
              <a:rPr lang="ja-JP" altLang="en-US" sz="3600" dirty="0"/>
              <a:t>を利用する</a:t>
            </a:r>
            <a:endParaRPr lang="en-US" altLang="ja-JP" sz="3600" dirty="0"/>
          </a:p>
          <a:p>
            <a:r>
              <a:rPr lang="en-US" altLang="ja-JP" sz="3600" dirty="0">
                <a:hlinkClick r:id="rId2"/>
              </a:rPr>
              <a:t>https://yaokikai.com/zoom_sh.html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パソコンで、</a:t>
            </a:r>
            <a:r>
              <a:rPr lang="en-US" altLang="ja-JP" sz="3600" dirty="0"/>
              <a:t>ZOOM</a:t>
            </a:r>
            <a:r>
              <a:rPr lang="ja-JP" altLang="en-US" sz="3600" dirty="0"/>
              <a:t>を利用する</a:t>
            </a:r>
            <a:endParaRPr lang="en-US" altLang="ja-JP" sz="3600" dirty="0"/>
          </a:p>
          <a:p>
            <a:r>
              <a:rPr lang="en-US" altLang="ja-JP" sz="3600" dirty="0">
                <a:hlinkClick r:id="rId3"/>
              </a:rPr>
              <a:t>https://yaokikai.com/zoom_pc.html</a:t>
            </a:r>
            <a:endParaRPr lang="en-US" altLang="ja-JP" sz="3600" dirty="0"/>
          </a:p>
          <a:p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474751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515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ZOOM</a:t>
            </a:r>
            <a:r>
              <a:rPr lang="ja-JP" altLang="en-US" dirty="0"/>
              <a:t>初心者への対策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1648691" y="2009763"/>
            <a:ext cx="9705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下記の資料をダウンロードし、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必要部分を変更後、</a:t>
            </a:r>
            <a:r>
              <a:rPr lang="en-US" altLang="ja-JP" sz="3600" dirty="0"/>
              <a:t>URL</a:t>
            </a:r>
            <a:r>
              <a:rPr lang="ja-JP" altLang="en-US" sz="3600" dirty="0"/>
              <a:t>とともに配布する。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簡単！</a:t>
            </a:r>
            <a:r>
              <a:rPr lang="en-US" altLang="ja-JP" sz="3600" dirty="0"/>
              <a:t>ZOOM</a:t>
            </a:r>
            <a:r>
              <a:rPr lang="ja-JP" altLang="en-US" sz="3600" dirty="0"/>
              <a:t>　はじめましょう！（</a:t>
            </a:r>
            <a:r>
              <a:rPr lang="en-US" altLang="ja-JP" sz="3600" dirty="0"/>
              <a:t>Word</a:t>
            </a:r>
            <a:r>
              <a:rPr lang="ja-JP" altLang="en-US" sz="3600" dirty="0"/>
              <a:t>版）</a:t>
            </a:r>
            <a:endParaRPr lang="en-US" altLang="ja-JP" sz="3600" dirty="0"/>
          </a:p>
          <a:p>
            <a:r>
              <a:rPr lang="en-US" altLang="ja-JP" sz="3600" dirty="0">
                <a:hlinkClick r:id="rId2"/>
              </a:rPr>
              <a:t>https://yaokikai.com/zoom_start.docx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841506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515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講演準備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2171580" y="2060900"/>
            <a:ext cx="9705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会議</a:t>
            </a:r>
            <a:r>
              <a:rPr kumimoji="1" lang="en-US" altLang="ja-JP" sz="3600" dirty="0"/>
              <a:t>URL</a:t>
            </a:r>
            <a:r>
              <a:rPr kumimoji="1" lang="ja-JP" altLang="en-US" sz="3600" dirty="0"/>
              <a:t>は、１時間前に再送信。</a:t>
            </a:r>
            <a:endParaRPr kumimoji="1" lang="en-US" altLang="ja-JP" sz="3600" dirty="0"/>
          </a:p>
          <a:p>
            <a:endParaRPr lang="en-US" altLang="ja-JP" sz="3600" dirty="0"/>
          </a:p>
          <a:p>
            <a:r>
              <a:rPr kumimoji="1" lang="ja-JP" altLang="en-US" sz="3600" dirty="0"/>
              <a:t>３０分～１時間前に会議室を開く。</a:t>
            </a:r>
            <a:endParaRPr kumimoji="1" lang="en-US" altLang="ja-JP" sz="3600" dirty="0"/>
          </a:p>
          <a:p>
            <a:endParaRPr lang="en-US" altLang="ja-JP" sz="3600" dirty="0"/>
          </a:p>
          <a:p>
            <a:r>
              <a:rPr lang="en-US" altLang="ja-JP" sz="3600" dirty="0"/>
              <a:t>ZOOM</a:t>
            </a:r>
            <a:r>
              <a:rPr lang="ja-JP" altLang="en-US" sz="3600" dirty="0"/>
              <a:t>初心者は、この時間帯に接続させる。</a:t>
            </a:r>
            <a:endParaRPr lang="en-US" altLang="ja-JP" sz="3600" dirty="0"/>
          </a:p>
          <a:p>
            <a:endParaRPr lang="en-US" altLang="ja-JP" sz="3600" dirty="0"/>
          </a:p>
          <a:p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6485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6F20A-06F4-489A-8AD8-CCF26B381E59}"/>
              </a:ext>
            </a:extLst>
          </p:cNvPr>
          <p:cNvSpPr txBox="1">
            <a:spLocks/>
          </p:cNvSpPr>
          <p:nvPr/>
        </p:nvSpPr>
        <p:spPr>
          <a:xfrm>
            <a:off x="838200" y="207559"/>
            <a:ext cx="10515600" cy="897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4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939D02-19CA-4441-8B40-820F34C7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9" y="1378666"/>
            <a:ext cx="11211256" cy="5271775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3EDCD71A-9346-47FF-A6A7-4D741986D8B4}"/>
              </a:ext>
            </a:extLst>
          </p:cNvPr>
          <p:cNvSpPr/>
          <p:nvPr/>
        </p:nvSpPr>
        <p:spPr>
          <a:xfrm>
            <a:off x="1297800" y="4028895"/>
            <a:ext cx="4607374" cy="1243357"/>
          </a:xfrm>
          <a:prstGeom prst="wedgeRectCallout">
            <a:avLst>
              <a:gd name="adj1" fmla="val 11725"/>
              <a:gd name="adj2" fmla="val 117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「参加者」「チャット」を押す</a:t>
            </a:r>
            <a:endParaRPr lang="en-US" altLang="ja-JP" sz="2400" dirty="0"/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81C8C57B-2AFA-48DB-9399-1BB2D2DD3423}"/>
              </a:ext>
            </a:extLst>
          </p:cNvPr>
          <p:cNvSpPr/>
          <p:nvPr/>
        </p:nvSpPr>
        <p:spPr>
          <a:xfrm>
            <a:off x="6286827" y="3700177"/>
            <a:ext cx="2524991" cy="1572075"/>
          </a:xfrm>
          <a:prstGeom prst="wedgeRectCallout">
            <a:avLst>
              <a:gd name="adj1" fmla="val 71061"/>
              <a:gd name="adj2" fmla="val 69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「参加者」</a:t>
            </a:r>
            <a:endParaRPr lang="en-US" altLang="ja-JP" sz="2400" dirty="0"/>
          </a:p>
          <a:p>
            <a:pPr algn="ctr"/>
            <a:r>
              <a:rPr lang="ja-JP" altLang="en-US" sz="2400" dirty="0"/>
              <a:t>「チャット」</a:t>
            </a:r>
            <a:endParaRPr lang="en-US" altLang="ja-JP" sz="2400" dirty="0"/>
          </a:p>
          <a:p>
            <a:pPr algn="ctr"/>
            <a:r>
              <a:rPr lang="ja-JP" altLang="en-US" sz="2400" dirty="0"/>
              <a:t>メニュー</a:t>
            </a:r>
            <a:endParaRPr lang="en-US" altLang="ja-JP" sz="2400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2D294E4-36C2-4EFE-A2C9-FF866214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989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講演準備</a:t>
            </a:r>
          </a:p>
        </p:txBody>
      </p:sp>
    </p:spTree>
    <p:extLst>
      <p:ext uri="{BB962C8B-B14F-4D97-AF65-F5344CB8AC3E}">
        <p14:creationId xmlns:p14="http://schemas.microsoft.com/office/powerpoint/2010/main" val="235270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ECA61E7-7ED7-454D-B989-7884FC35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7" y="980784"/>
            <a:ext cx="10213595" cy="6625908"/>
          </a:xfrm>
          <a:prstGeom prst="rect">
            <a:avLst/>
          </a:prstGeom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C41EF31A-1F88-4B9F-B9A7-C7AB5D8720D4}"/>
              </a:ext>
            </a:extLst>
          </p:cNvPr>
          <p:cNvSpPr/>
          <p:nvPr/>
        </p:nvSpPr>
        <p:spPr>
          <a:xfrm>
            <a:off x="838200" y="2693514"/>
            <a:ext cx="2578576" cy="806901"/>
          </a:xfrm>
          <a:prstGeom prst="wedgeRectCallout">
            <a:avLst>
              <a:gd name="adj1" fmla="val 41807"/>
              <a:gd name="adj2" fmla="val 912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すべてミュート</a:t>
            </a:r>
            <a:endParaRPr lang="en-US" altLang="ja-JP" sz="2400" dirty="0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4282E241-2559-41FF-B61C-C19909B1C547}"/>
              </a:ext>
            </a:extLst>
          </p:cNvPr>
          <p:cNvSpPr/>
          <p:nvPr/>
        </p:nvSpPr>
        <p:spPr>
          <a:xfrm>
            <a:off x="5853172" y="1908094"/>
            <a:ext cx="2414733" cy="1103971"/>
          </a:xfrm>
          <a:prstGeom prst="wedgeRectCallout">
            <a:avLst>
              <a:gd name="adj1" fmla="val -55758"/>
              <a:gd name="adj2" fmla="val 1322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「</a:t>
            </a:r>
            <a:r>
              <a:rPr lang="en-US" altLang="ja-JP" sz="2400" dirty="0"/>
              <a:t>…</a:t>
            </a:r>
            <a:r>
              <a:rPr lang="ja-JP" altLang="en-US" sz="2400" dirty="0"/>
              <a:t>」を押す。</a:t>
            </a:r>
            <a:endParaRPr lang="en-US" altLang="ja-JP" sz="24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12DF212-F9D5-4C1F-A2B4-43A40AE906C9}"/>
              </a:ext>
            </a:extLst>
          </p:cNvPr>
          <p:cNvSpPr txBox="1">
            <a:spLocks/>
          </p:cNvSpPr>
          <p:nvPr/>
        </p:nvSpPr>
        <p:spPr>
          <a:xfrm>
            <a:off x="838200" y="207559"/>
            <a:ext cx="10515600" cy="806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/>
              <a:t>完全な音声のコントロール</a:t>
            </a: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64DBEBF8-C5C3-4B84-A335-B37597968B77}"/>
              </a:ext>
            </a:extLst>
          </p:cNvPr>
          <p:cNvSpPr/>
          <p:nvPr/>
        </p:nvSpPr>
        <p:spPr>
          <a:xfrm>
            <a:off x="8219571" y="3504735"/>
            <a:ext cx="3134229" cy="806901"/>
          </a:xfrm>
          <a:prstGeom prst="wedgeRectCallout">
            <a:avLst>
              <a:gd name="adj1" fmla="val -63600"/>
              <a:gd name="adj2" fmla="val 910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すべてミュート解除</a:t>
            </a:r>
            <a:endParaRPr lang="en-US" altLang="ja-JP" sz="2400" dirty="0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6B33D9FA-69DE-4AC6-8A80-388A3E77406A}"/>
              </a:ext>
            </a:extLst>
          </p:cNvPr>
          <p:cNvSpPr/>
          <p:nvPr/>
        </p:nvSpPr>
        <p:spPr>
          <a:xfrm>
            <a:off x="490707" y="4554025"/>
            <a:ext cx="4243558" cy="1999057"/>
          </a:xfrm>
          <a:prstGeom prst="wedgeRectCallout">
            <a:avLst>
              <a:gd name="adj1" fmla="val 65381"/>
              <a:gd name="adj2" fmla="val -97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開始時にミュートを</a:t>
            </a:r>
            <a:r>
              <a:rPr lang="en-US" altLang="ja-JP" sz="2400" dirty="0"/>
              <a:t>ON</a:t>
            </a:r>
          </a:p>
          <a:p>
            <a:r>
              <a:rPr lang="ja-JP" altLang="en-US" sz="2400" dirty="0"/>
              <a:t>ミュート解除許可を</a:t>
            </a:r>
            <a:r>
              <a:rPr lang="en-US" altLang="ja-JP" sz="2400" dirty="0"/>
              <a:t>OFF</a:t>
            </a:r>
            <a:r>
              <a:rPr lang="ja-JP" altLang="en-US" sz="2400" dirty="0"/>
              <a:t>で</a:t>
            </a:r>
            <a:endParaRPr lang="en-US" altLang="ja-JP" sz="2400" dirty="0"/>
          </a:p>
          <a:p>
            <a:r>
              <a:rPr lang="ja-JP" altLang="en-US" sz="2400" dirty="0"/>
              <a:t> </a:t>
            </a:r>
            <a:endParaRPr lang="en-US" altLang="ja-JP" sz="2400" dirty="0"/>
          </a:p>
          <a:p>
            <a:r>
              <a:rPr lang="ja-JP" altLang="en-US" sz="2400" dirty="0"/>
              <a:t> 参加者の音声を完全カット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8015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3F344BA-B90A-41A5-97B0-D556ABE1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1" y="1201487"/>
            <a:ext cx="10110674" cy="5656514"/>
          </a:xfrm>
          <a:prstGeom prst="rect">
            <a:avLst/>
          </a:prstGeom>
        </p:spPr>
      </p:pic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4282E241-2559-41FF-B61C-C19909B1C547}"/>
              </a:ext>
            </a:extLst>
          </p:cNvPr>
          <p:cNvSpPr/>
          <p:nvPr/>
        </p:nvSpPr>
        <p:spPr>
          <a:xfrm>
            <a:off x="1818290" y="3328083"/>
            <a:ext cx="4419600" cy="1103971"/>
          </a:xfrm>
          <a:prstGeom prst="wedgeRectCallout">
            <a:avLst>
              <a:gd name="adj1" fmla="val 14572"/>
              <a:gd name="adj2" fmla="val -1107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ミュート／ミュート解除</a:t>
            </a:r>
            <a:endParaRPr lang="en-US" altLang="ja-JP" sz="24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12DF212-F9D5-4C1F-A2B4-43A40AE906C9}"/>
              </a:ext>
            </a:extLst>
          </p:cNvPr>
          <p:cNvSpPr txBox="1">
            <a:spLocks/>
          </p:cNvSpPr>
          <p:nvPr/>
        </p:nvSpPr>
        <p:spPr>
          <a:xfrm>
            <a:off x="838200" y="207559"/>
            <a:ext cx="10515600" cy="897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/>
              <a:t>個別に音声とビデオの</a:t>
            </a:r>
            <a:r>
              <a:rPr lang="en-US" altLang="ja-JP" sz="4400" dirty="0"/>
              <a:t>ON/OFF</a:t>
            </a:r>
            <a:endParaRPr lang="ja-JP" altLang="en-US" sz="4400" dirty="0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3A259CD0-BC3E-4C86-9CBE-F5458F9C011C}"/>
              </a:ext>
            </a:extLst>
          </p:cNvPr>
          <p:cNvSpPr/>
          <p:nvPr/>
        </p:nvSpPr>
        <p:spPr>
          <a:xfrm>
            <a:off x="9888733" y="1670112"/>
            <a:ext cx="1570448" cy="897001"/>
          </a:xfrm>
          <a:prstGeom prst="wedgeRectCallout">
            <a:avLst>
              <a:gd name="adj1" fmla="val -51107"/>
              <a:gd name="adj2" fmla="val 1091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ビデオ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3259727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13AB42-9714-426C-8C58-5A3E646E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完全な音声なしは、やりづらい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C16B5E-01C0-4211-8E3D-679128555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454"/>
            <a:ext cx="10515600" cy="497724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リアルな講演は、参加者の表情や反応が見える。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講師だけが話すのが、ツラいなら・・・</a:t>
            </a:r>
            <a:endParaRPr kumimoji="1" lang="en-US" altLang="ja-JP" sz="3200" dirty="0"/>
          </a:p>
          <a:p>
            <a:pPr lvl="1"/>
            <a:endParaRPr lang="en-US" altLang="ja-JP" sz="3200" dirty="0"/>
          </a:p>
          <a:p>
            <a:pPr lvl="1"/>
            <a:r>
              <a:rPr kumimoji="1" lang="ja-JP" altLang="en-US" sz="3200" dirty="0"/>
              <a:t>「</a:t>
            </a:r>
            <a:r>
              <a:rPr kumimoji="1" lang="ja-JP" altLang="en-US" sz="3200" dirty="0">
                <a:solidFill>
                  <a:srgbClr val="C00000"/>
                </a:solidFill>
              </a:rPr>
              <a:t>合いの手</a:t>
            </a:r>
            <a:r>
              <a:rPr kumimoji="1" lang="ja-JP" altLang="en-US" sz="3200" dirty="0"/>
              <a:t>」係をお願いする。</a:t>
            </a:r>
            <a:endParaRPr kumimoji="1" lang="en-US" altLang="ja-JP" sz="3200" dirty="0"/>
          </a:p>
          <a:p>
            <a:pPr lvl="1"/>
            <a:endParaRPr lang="en-US" altLang="ja-JP" sz="1600" dirty="0"/>
          </a:p>
          <a:p>
            <a:pPr lvl="1"/>
            <a:r>
              <a:rPr kumimoji="1" lang="ja-JP" altLang="en-US" sz="3200" dirty="0"/>
              <a:t>適当に、講演に入ってもらう、笑ってもらう。</a:t>
            </a:r>
            <a:endParaRPr kumimoji="1" lang="en-US" altLang="ja-JP" sz="3200" dirty="0"/>
          </a:p>
          <a:p>
            <a:pPr lvl="1"/>
            <a:endParaRPr lang="en-US" altLang="ja-JP" sz="1600" dirty="0"/>
          </a:p>
          <a:p>
            <a:pPr lvl="1"/>
            <a:r>
              <a:rPr kumimoji="1" lang="ja-JP" altLang="en-US" sz="3200" dirty="0"/>
              <a:t>共同ホストにすれば、管理の手伝いも可能。</a:t>
            </a:r>
          </a:p>
        </p:txBody>
      </p:sp>
    </p:spTree>
    <p:extLst>
      <p:ext uri="{BB962C8B-B14F-4D97-AF65-F5344CB8AC3E}">
        <p14:creationId xmlns:p14="http://schemas.microsoft.com/office/powerpoint/2010/main" val="30415646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515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講演準備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1648691" y="1997839"/>
            <a:ext cx="9705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３０分～１時間前に会議室を開く。</a:t>
            </a:r>
            <a:endParaRPr kumimoji="1" lang="en-US" altLang="ja-JP" sz="3600" dirty="0"/>
          </a:p>
          <a:p>
            <a:endParaRPr lang="en-US" altLang="ja-JP" sz="3600" dirty="0"/>
          </a:p>
          <a:p>
            <a:r>
              <a:rPr lang="en-US" altLang="ja-JP" sz="3600" dirty="0"/>
              <a:t>ZOOM</a:t>
            </a:r>
            <a:r>
              <a:rPr lang="ja-JP" altLang="en-US" sz="3600" dirty="0"/>
              <a:t>初心者は、この時間帯に接続させる。</a:t>
            </a:r>
            <a:endParaRPr lang="en-US" altLang="ja-JP" sz="3600" dirty="0"/>
          </a:p>
          <a:p>
            <a:endParaRPr lang="en-US" altLang="ja-JP" sz="3600" dirty="0"/>
          </a:p>
          <a:p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5422065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252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３つの講演スタイル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2743200" y="2098469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① 画面共有し、</a:t>
            </a:r>
            <a:r>
              <a:rPr kumimoji="1" lang="ja-JP" altLang="en-US" sz="3600" dirty="0"/>
              <a:t>資料を表示</a:t>
            </a:r>
            <a:endParaRPr kumimoji="1"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② リアルなホワイトボードを使用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③ ディスカッション形式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en-US" altLang="ja-JP" sz="3600" dirty="0"/>
              <a:t>	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55623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06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講演スタイル ①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1648691" y="1620487"/>
            <a:ext cx="97051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70C0"/>
                </a:solidFill>
              </a:rPr>
              <a:t>画面共有し、</a:t>
            </a:r>
            <a:r>
              <a:rPr kumimoji="1" lang="ja-JP" altLang="en-US" sz="3600" dirty="0">
                <a:solidFill>
                  <a:srgbClr val="0070C0"/>
                </a:solidFill>
              </a:rPr>
              <a:t>資料を表示</a:t>
            </a:r>
            <a:endParaRPr kumimoji="1" lang="en-US" altLang="ja-JP" sz="3600" dirty="0">
              <a:solidFill>
                <a:srgbClr val="0070C0"/>
              </a:solidFill>
            </a:endParaRPr>
          </a:p>
          <a:p>
            <a:endParaRPr lang="en-US" altLang="ja-JP" sz="3600" dirty="0"/>
          </a:p>
          <a:p>
            <a:r>
              <a:rPr lang="en-US" altLang="ja-JP" sz="3600" dirty="0"/>
              <a:t>	</a:t>
            </a:r>
            <a:r>
              <a:rPr lang="ja-JP" altLang="en-US" sz="3600" dirty="0"/>
              <a:t>スクロールする</a:t>
            </a:r>
            <a:r>
              <a:rPr lang="en-US" altLang="ja-JP" sz="3600" dirty="0"/>
              <a:t>Word</a:t>
            </a:r>
            <a:r>
              <a:rPr lang="ja-JP" altLang="en-US" sz="3600" dirty="0"/>
              <a:t>や</a:t>
            </a:r>
            <a:r>
              <a:rPr lang="en-US" altLang="ja-JP" sz="3600" dirty="0"/>
              <a:t>PDF</a:t>
            </a:r>
            <a:r>
              <a:rPr lang="ja-JP" altLang="en-US" sz="3600" dirty="0"/>
              <a:t>より</a:t>
            </a:r>
            <a:endParaRPr lang="en-US" altLang="ja-JP" sz="3600" dirty="0"/>
          </a:p>
          <a:p>
            <a:endParaRPr lang="en-US" altLang="ja-JP" sz="1200" dirty="0"/>
          </a:p>
          <a:p>
            <a:r>
              <a:rPr lang="en-US" altLang="ja-JP" sz="3600" dirty="0">
                <a:solidFill>
                  <a:srgbClr val="C00000"/>
                </a:solidFill>
              </a:rPr>
              <a:t>	</a:t>
            </a:r>
            <a:r>
              <a:rPr lang="ja-JP" altLang="en-US" sz="3600" dirty="0">
                <a:solidFill>
                  <a:srgbClr val="C00000"/>
                </a:solidFill>
              </a:rPr>
              <a:t>パワーポイント</a:t>
            </a:r>
            <a:r>
              <a:rPr lang="ja-JP" altLang="en-US" sz="3600" dirty="0"/>
              <a:t>のほうが、</a:t>
            </a:r>
            <a:r>
              <a:rPr lang="en-US" altLang="ja-JP" sz="3600" dirty="0"/>
              <a:t>ZOOM</a:t>
            </a:r>
            <a:r>
              <a:rPr lang="ja-JP" altLang="en-US" sz="3600" dirty="0"/>
              <a:t>向き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en-US" altLang="ja-JP" sz="3600" dirty="0"/>
              <a:t>	</a:t>
            </a:r>
            <a:r>
              <a:rPr lang="ja-JP" altLang="en-US" sz="3600" dirty="0"/>
              <a:t>１画面に多数の情報でなく、</a:t>
            </a:r>
            <a:endParaRPr lang="en-US" altLang="ja-JP" sz="3600" dirty="0"/>
          </a:p>
          <a:p>
            <a:endParaRPr lang="en-US" altLang="ja-JP" sz="1200" dirty="0"/>
          </a:p>
          <a:p>
            <a:r>
              <a:rPr lang="en-US" altLang="ja-JP" sz="3600" dirty="0">
                <a:solidFill>
                  <a:srgbClr val="C00000"/>
                </a:solidFill>
              </a:rPr>
              <a:t>	</a:t>
            </a:r>
            <a:r>
              <a:rPr lang="ja-JP" altLang="en-US" sz="3600" dirty="0">
                <a:solidFill>
                  <a:srgbClr val="C00000"/>
                </a:solidFill>
              </a:rPr>
              <a:t>少数情報の多ページ</a:t>
            </a:r>
            <a:r>
              <a:rPr lang="ja-JP" altLang="en-US" sz="3600" dirty="0"/>
              <a:t>がわかりやすい。</a:t>
            </a:r>
          </a:p>
        </p:txBody>
      </p:sp>
    </p:spTree>
    <p:extLst>
      <p:ext uri="{BB962C8B-B14F-4D97-AF65-F5344CB8AC3E}">
        <p14:creationId xmlns:p14="http://schemas.microsoft.com/office/powerpoint/2010/main" val="70234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0FE6EF-78FD-4470-8F3F-3E89C8C3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614"/>
          </a:xfrm>
        </p:spPr>
        <p:txBody>
          <a:bodyPr/>
          <a:lstStyle/>
          <a:p>
            <a:pPr algn="ctr"/>
            <a:r>
              <a:rPr kumimoji="1" lang="ja-JP" altLang="en-US" dirty="0"/>
              <a:t>講師、竹花のプロフィール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8FC839-E162-4132-A3F2-5F0E5500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68" y="1528959"/>
            <a:ext cx="9476232" cy="478211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東京</a:t>
            </a:r>
            <a:r>
              <a:rPr kumimoji="1" lang="en-US" altLang="ja-JP" dirty="0"/>
              <a:t>NBC</a:t>
            </a:r>
            <a:r>
              <a:rPr kumimoji="1" lang="ja-JP" altLang="en-US" dirty="0"/>
              <a:t> 企業革新委員会 副委員長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株式会社プラスソフト 代表取締役。</a:t>
            </a:r>
            <a:endParaRPr kumimoji="1" lang="en-US" altLang="ja-JP" dirty="0"/>
          </a:p>
          <a:p>
            <a:pPr lvl="1"/>
            <a:r>
              <a:rPr lang="en-US" altLang="ja-JP" dirty="0">
                <a:hlinkClick r:id="rId2"/>
              </a:rPr>
              <a:t>https://www.plussoft.co.jp/ </a:t>
            </a:r>
            <a:endParaRPr lang="en-US" altLang="ja-JP" dirty="0"/>
          </a:p>
          <a:p>
            <a:pPr lvl="1"/>
            <a:endParaRPr kumimoji="1" lang="en-US" altLang="ja-JP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dirty="0"/>
              <a:t>倒産者の会「八起会」代表。</a:t>
            </a:r>
            <a:endParaRPr lang="en-US" altLang="ja-JP" dirty="0"/>
          </a:p>
          <a:p>
            <a:pPr lvl="1"/>
            <a:r>
              <a:rPr lang="en-US" altLang="ja-JP" dirty="0">
                <a:hlinkClick r:id="rId3"/>
              </a:rPr>
              <a:t>https://www.yaokikai.com/index.html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Facebook</a:t>
            </a:r>
            <a:r>
              <a:rPr lang="ja-JP" altLang="en-US" dirty="0"/>
              <a:t>グループ「オンラインで勉強会」、主催者。</a:t>
            </a:r>
            <a:endParaRPr lang="en-US" altLang="ja-JP" dirty="0"/>
          </a:p>
          <a:p>
            <a:pPr lvl="1"/>
            <a:r>
              <a:rPr lang="en-US" altLang="ja-JP" dirty="0">
                <a:hlinkClick r:id="rId4"/>
              </a:rPr>
              <a:t>https://www.facebook.com/groups/onlinekai/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2067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06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講演スタイル ②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1669473" y="1589314"/>
            <a:ext cx="9937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70C0"/>
                </a:solidFill>
              </a:rPr>
              <a:t>リアルなホワイトボードを使用</a:t>
            </a:r>
            <a:endParaRPr lang="en-US" altLang="ja-JP" sz="3600" dirty="0">
              <a:solidFill>
                <a:srgbClr val="0070C0"/>
              </a:solidFill>
            </a:endParaRPr>
          </a:p>
          <a:p>
            <a:r>
              <a:rPr lang="en-US" altLang="ja-JP" sz="3600" dirty="0"/>
              <a:t>	</a:t>
            </a:r>
          </a:p>
          <a:p>
            <a:r>
              <a:rPr lang="en-US" altLang="ja-JP" sz="3600" dirty="0"/>
              <a:t>	WEB</a:t>
            </a:r>
            <a:r>
              <a:rPr lang="ja-JP" altLang="en-US" sz="3600" dirty="0"/>
              <a:t>カメラでなく、</a:t>
            </a:r>
            <a:r>
              <a:rPr lang="ja-JP" altLang="en-US" sz="3600" dirty="0">
                <a:solidFill>
                  <a:srgbClr val="C00000"/>
                </a:solidFill>
              </a:rPr>
              <a:t>ビデオカメラ</a:t>
            </a:r>
            <a:r>
              <a:rPr lang="ja-JP" altLang="en-US" sz="3600" dirty="0"/>
              <a:t>で。</a:t>
            </a:r>
            <a:endParaRPr lang="en-US" altLang="ja-JP" sz="3600" dirty="0"/>
          </a:p>
          <a:p>
            <a:r>
              <a:rPr lang="en-US" altLang="ja-JP" sz="3600" dirty="0"/>
              <a:t>	</a:t>
            </a:r>
          </a:p>
          <a:p>
            <a:r>
              <a:rPr lang="en-US" altLang="ja-JP" sz="3600" dirty="0"/>
              <a:t>	</a:t>
            </a:r>
            <a:r>
              <a:rPr lang="ja-JP" altLang="en-US" sz="3600" dirty="0"/>
              <a:t>画像がきれいで、</a:t>
            </a:r>
            <a:r>
              <a:rPr lang="ja-JP" altLang="en-US" sz="3600" dirty="0">
                <a:solidFill>
                  <a:srgbClr val="C00000"/>
                </a:solidFill>
              </a:rPr>
              <a:t>ズームイン</a:t>
            </a:r>
            <a:r>
              <a:rPr lang="ja-JP" altLang="en-US" sz="3600" dirty="0"/>
              <a:t>も可能。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en-US" altLang="ja-JP" sz="3600" dirty="0"/>
              <a:t>	</a:t>
            </a:r>
            <a:r>
              <a:rPr lang="ja-JP" altLang="en-US" sz="3600" dirty="0">
                <a:solidFill>
                  <a:srgbClr val="C00000"/>
                </a:solidFill>
              </a:rPr>
              <a:t>ゲームキャプチャー</a:t>
            </a:r>
            <a:r>
              <a:rPr lang="ja-JP" altLang="en-US" sz="3600" dirty="0"/>
              <a:t>を準備すること。</a:t>
            </a:r>
            <a:r>
              <a:rPr lang="en-US" altLang="ja-JP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997495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279D77-CE9D-43D8-8548-DA8526285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29" y="259599"/>
            <a:ext cx="4338851" cy="633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163D1C4-611D-47C3-8EA0-50C7EC43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ビデオカメラで撮影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78A4F319-04E8-4DF9-9052-C9445D921BAC}"/>
              </a:ext>
            </a:extLst>
          </p:cNvPr>
          <p:cNvSpPr/>
          <p:nvPr/>
        </p:nvSpPr>
        <p:spPr>
          <a:xfrm>
            <a:off x="1091820" y="1690688"/>
            <a:ext cx="4189864" cy="2458231"/>
          </a:xfrm>
          <a:prstGeom prst="wedgeRectCallout">
            <a:avLst>
              <a:gd name="adj1" fmla="val 90351"/>
              <a:gd name="adj2" fmla="val -156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「ゲームキャプチャー」と</a:t>
            </a:r>
            <a:endParaRPr lang="en-US" altLang="ja-JP" sz="2400" dirty="0"/>
          </a:p>
          <a:p>
            <a:r>
              <a:rPr lang="ja-JP" altLang="en-US" sz="2400" dirty="0"/>
              <a:t>言われる製品を購入。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ビデオと</a:t>
            </a:r>
            <a:r>
              <a:rPr lang="en-US" altLang="ja-JP" sz="2400" dirty="0"/>
              <a:t>HDMI</a:t>
            </a:r>
            <a:r>
              <a:rPr lang="ja-JP" altLang="en-US" sz="2400" dirty="0"/>
              <a:t>で接続、</a:t>
            </a:r>
            <a:endParaRPr lang="en-US" altLang="ja-JP" sz="2400" dirty="0"/>
          </a:p>
          <a:p>
            <a:r>
              <a:rPr lang="en-US" altLang="ja-JP" sz="2400" dirty="0"/>
              <a:t>PC</a:t>
            </a:r>
            <a:r>
              <a:rPr lang="ja-JP" altLang="en-US" sz="2400"/>
              <a:t>とは</a:t>
            </a:r>
            <a:r>
              <a:rPr lang="en-US" altLang="ja-JP" sz="2400"/>
              <a:t>USB</a:t>
            </a:r>
            <a:r>
              <a:rPr lang="ja-JP" altLang="en-US" sz="2400" dirty="0"/>
              <a:t>で接続。</a:t>
            </a:r>
            <a:endParaRPr lang="en-US" altLang="ja-JP" sz="2400" dirty="0"/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6E33829B-FB47-4F74-A20B-C5CCFD4275D7}"/>
              </a:ext>
            </a:extLst>
          </p:cNvPr>
          <p:cNvSpPr/>
          <p:nvPr/>
        </p:nvSpPr>
        <p:spPr>
          <a:xfrm>
            <a:off x="1091820" y="4757381"/>
            <a:ext cx="4626592" cy="1397759"/>
          </a:xfrm>
          <a:prstGeom prst="wedgeRectCallout">
            <a:avLst>
              <a:gd name="adj1" fmla="val 77619"/>
              <a:gd name="adj2" fmla="val -16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私が購入したのは</a:t>
            </a:r>
            <a:endParaRPr lang="en-US" altLang="ja-JP" sz="2400" dirty="0"/>
          </a:p>
          <a:p>
            <a:r>
              <a:rPr lang="ja-JP" altLang="en-US" sz="2400" dirty="0"/>
              <a:t>ゲームキャプチャー </a:t>
            </a:r>
            <a:r>
              <a:rPr lang="en-US" altLang="ja-JP" sz="2400" dirty="0"/>
              <a:t>BOSTIN</a:t>
            </a:r>
          </a:p>
        </p:txBody>
      </p:sp>
    </p:spTree>
    <p:extLst>
      <p:ext uri="{BB962C8B-B14F-4D97-AF65-F5344CB8AC3E}">
        <p14:creationId xmlns:p14="http://schemas.microsoft.com/office/powerpoint/2010/main" val="2042539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06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講演スタイル ③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1669473" y="1589314"/>
            <a:ext cx="99371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70C0"/>
                </a:solidFill>
              </a:rPr>
              <a:t>ディスカッション形式</a:t>
            </a:r>
            <a:endParaRPr lang="en-US" altLang="ja-JP" sz="3600" dirty="0">
              <a:solidFill>
                <a:srgbClr val="0070C0"/>
              </a:solidFill>
            </a:endParaRPr>
          </a:p>
          <a:p>
            <a:r>
              <a:rPr lang="en-US" altLang="ja-JP" sz="3600" dirty="0"/>
              <a:t>	</a:t>
            </a:r>
          </a:p>
          <a:p>
            <a:r>
              <a:rPr lang="en-US" altLang="ja-JP" sz="3600" dirty="0"/>
              <a:t>	</a:t>
            </a:r>
            <a:r>
              <a:rPr lang="ja-JP" altLang="en-US" sz="3600" dirty="0"/>
              <a:t>各講師の音声、映像を</a:t>
            </a:r>
            <a:r>
              <a:rPr lang="ja-JP" altLang="en-US" sz="3600" dirty="0">
                <a:solidFill>
                  <a:srgbClr val="C00000"/>
                </a:solidFill>
              </a:rPr>
              <a:t>事前に確認</a:t>
            </a:r>
            <a:r>
              <a:rPr lang="ja-JP" altLang="en-US" sz="3600" dirty="0"/>
              <a:t>。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en-US" altLang="ja-JP" sz="3600" dirty="0"/>
              <a:t>	</a:t>
            </a:r>
            <a:r>
              <a:rPr lang="ja-JP" altLang="en-US" sz="3600" dirty="0"/>
              <a:t>話す人に「</a:t>
            </a:r>
            <a:r>
              <a:rPr lang="ja-JP" altLang="en-US" sz="3600" dirty="0">
                <a:solidFill>
                  <a:srgbClr val="C00000"/>
                </a:solidFill>
              </a:rPr>
              <a:t>スポットライト</a:t>
            </a:r>
            <a:r>
              <a:rPr lang="ja-JP" altLang="en-US" sz="3600" dirty="0"/>
              <a:t>」をあてる。</a:t>
            </a:r>
            <a:endParaRPr lang="en-US" altLang="ja-JP" sz="3600" dirty="0"/>
          </a:p>
          <a:p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487170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CB27291-5320-43F0-8574-C080B23B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079270"/>
            <a:ext cx="9929813" cy="725034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06"/>
            <a:ext cx="10515600" cy="993264"/>
          </a:xfrm>
        </p:spPr>
        <p:txBody>
          <a:bodyPr/>
          <a:lstStyle/>
          <a:p>
            <a:pPr algn="ctr"/>
            <a:r>
              <a:rPr lang="ja-JP" altLang="en-US" dirty="0"/>
              <a:t>スポットライトを活用する</a:t>
            </a:r>
            <a:endParaRPr kumimoji="1" lang="ja-JP" altLang="en-US" dirty="0"/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4A238F29-61F0-4721-ABB8-8AB9422E32CE}"/>
              </a:ext>
            </a:extLst>
          </p:cNvPr>
          <p:cNvSpPr/>
          <p:nvPr/>
        </p:nvSpPr>
        <p:spPr>
          <a:xfrm>
            <a:off x="2743199" y="1777999"/>
            <a:ext cx="3834295" cy="1103971"/>
          </a:xfrm>
          <a:prstGeom prst="wedgeRectCallout">
            <a:avLst>
              <a:gd name="adj1" fmla="val 101808"/>
              <a:gd name="adj2" fmla="val -491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大きく表示したい人の</a:t>
            </a:r>
            <a:endParaRPr lang="en-US" altLang="ja-JP" sz="2400" dirty="0"/>
          </a:p>
          <a:p>
            <a:pPr algn="ctr"/>
            <a:r>
              <a:rPr lang="ja-JP" altLang="en-US" sz="2400" dirty="0"/>
              <a:t>「･･･」を押す。</a:t>
            </a:r>
            <a:endParaRPr lang="en-US" altLang="ja-JP" sz="2400" dirty="0"/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27938058-9513-495D-9E06-195787AC609B}"/>
              </a:ext>
            </a:extLst>
          </p:cNvPr>
          <p:cNvSpPr/>
          <p:nvPr/>
        </p:nvSpPr>
        <p:spPr>
          <a:xfrm>
            <a:off x="4660346" y="3255060"/>
            <a:ext cx="3360162" cy="1103971"/>
          </a:xfrm>
          <a:prstGeom prst="wedgeRectCallout">
            <a:avLst>
              <a:gd name="adj1" fmla="val 68476"/>
              <a:gd name="adj2" fmla="val 520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スポットライトを選択</a:t>
            </a:r>
            <a:endParaRPr lang="en-US" altLang="ja-JP" sz="2400" dirty="0"/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A21CCE30-1197-4A68-8C4F-868F0754135F}"/>
              </a:ext>
            </a:extLst>
          </p:cNvPr>
          <p:cNvSpPr/>
          <p:nvPr/>
        </p:nvSpPr>
        <p:spPr>
          <a:xfrm>
            <a:off x="7819519" y="5407648"/>
            <a:ext cx="3360162" cy="1103971"/>
          </a:xfrm>
          <a:prstGeom prst="wedgeRectCallout">
            <a:avLst>
              <a:gd name="adj1" fmla="val -84723"/>
              <a:gd name="adj2" fmla="val -414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参加者全員の画面で</a:t>
            </a:r>
            <a:endParaRPr lang="en-US" altLang="ja-JP" sz="2400" dirty="0"/>
          </a:p>
          <a:p>
            <a:pPr algn="ctr"/>
            <a:r>
              <a:rPr lang="ja-JP" altLang="en-US" sz="2400" dirty="0"/>
              <a:t>大きく表示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17419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1" y="318734"/>
            <a:ext cx="11135591" cy="973867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/>
              <a:t>ブレイクアウトセッションで、グループ討議</a:t>
            </a:r>
            <a:endParaRPr kumimoji="1" lang="ja-JP" altLang="en-US" sz="4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B5720D-48AC-48D5-A4DD-F3418EE3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14" y="3007645"/>
            <a:ext cx="5935064" cy="33279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329795-CA03-4E4B-9B91-89869E99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092" y="1496292"/>
            <a:ext cx="2885908" cy="1204053"/>
          </a:xfrm>
          <a:prstGeom prst="rect">
            <a:avLst/>
          </a:prstGeom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91BE0B97-794D-4854-9BB7-C5F4B4E9ED17}"/>
              </a:ext>
            </a:extLst>
          </p:cNvPr>
          <p:cNvSpPr/>
          <p:nvPr/>
        </p:nvSpPr>
        <p:spPr>
          <a:xfrm>
            <a:off x="6489146" y="1496292"/>
            <a:ext cx="1967585" cy="1103971"/>
          </a:xfrm>
          <a:prstGeom prst="wedgeRectCallout">
            <a:avLst>
              <a:gd name="adj1" fmla="val -86235"/>
              <a:gd name="adj2" fmla="val 60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クリック</a:t>
            </a:r>
            <a:endParaRPr lang="en-US" altLang="ja-JP" sz="2400" dirty="0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9366D0E6-493D-4745-A37E-5C2ED530ADA6}"/>
              </a:ext>
            </a:extLst>
          </p:cNvPr>
          <p:cNvSpPr/>
          <p:nvPr/>
        </p:nvSpPr>
        <p:spPr>
          <a:xfrm>
            <a:off x="7268079" y="4154405"/>
            <a:ext cx="3238407" cy="1103971"/>
          </a:xfrm>
          <a:prstGeom prst="wedgeRectCallout">
            <a:avLst>
              <a:gd name="adj1" fmla="val -93032"/>
              <a:gd name="adj2" fmla="val -522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いくつのグループに</a:t>
            </a:r>
            <a:endParaRPr lang="en-US" altLang="ja-JP" sz="2400" dirty="0"/>
          </a:p>
          <a:p>
            <a:pPr algn="ctr"/>
            <a:r>
              <a:rPr lang="ja-JP" altLang="en-US" sz="2400" dirty="0"/>
              <a:t>分けるか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0349324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35950F8-DEC6-49C7-87FD-80F756AE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814512"/>
            <a:ext cx="8390692" cy="4678363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BA15811F-ABB8-4A40-8F45-74C563DB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ホスト含め、各グループの移動は自由。</a:t>
            </a: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9C6BDF99-811E-46BF-A6F1-C962AD176EA9}"/>
              </a:ext>
            </a:extLst>
          </p:cNvPr>
          <p:cNvSpPr/>
          <p:nvPr/>
        </p:nvSpPr>
        <p:spPr>
          <a:xfrm>
            <a:off x="8397088" y="4153693"/>
            <a:ext cx="3238407" cy="1103971"/>
          </a:xfrm>
          <a:prstGeom prst="wedgeRectCallout">
            <a:avLst>
              <a:gd name="adj1" fmla="val -50155"/>
              <a:gd name="adj2" fmla="val -798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移動、交換が自由。</a:t>
            </a:r>
            <a:endParaRPr lang="en-US" altLang="ja-JP" sz="2400" dirty="0"/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74F77E7E-C548-40B0-AD83-4AFFB935E3C1}"/>
              </a:ext>
            </a:extLst>
          </p:cNvPr>
          <p:cNvSpPr/>
          <p:nvPr/>
        </p:nvSpPr>
        <p:spPr>
          <a:xfrm>
            <a:off x="2582539" y="4653801"/>
            <a:ext cx="3238407" cy="1103971"/>
          </a:xfrm>
          <a:prstGeom prst="wedgeRectCallout">
            <a:avLst>
              <a:gd name="adj1" fmla="val -49632"/>
              <a:gd name="adj2" fmla="val 873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グループの再作成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0809065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4C88E3-3A8D-44C1-B83F-C8E1528A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画面共有しながら、コントロール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14F570-3B51-43F2-9C65-85F1BE16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10762192" cy="1092853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FEDD3F0-B3B2-4267-9521-F72356FBEC37}"/>
              </a:ext>
            </a:extLst>
          </p:cNvPr>
          <p:cNvSpPr/>
          <p:nvPr/>
        </p:nvSpPr>
        <p:spPr>
          <a:xfrm>
            <a:off x="838200" y="4953692"/>
            <a:ext cx="8238067" cy="1210235"/>
          </a:xfrm>
          <a:prstGeom prst="wedgeRectCallout">
            <a:avLst>
              <a:gd name="adj1" fmla="val -35299"/>
              <a:gd name="adj2" fmla="val -112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ミュート、ビデオ、参加者、セキュリティは、同一機能。</a:t>
            </a:r>
            <a:endParaRPr lang="en-US" altLang="ja-JP" sz="2400" dirty="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B94FDC01-13A0-42A7-8468-9353B319812E}"/>
              </a:ext>
            </a:extLst>
          </p:cNvPr>
          <p:cNvSpPr/>
          <p:nvPr/>
        </p:nvSpPr>
        <p:spPr>
          <a:xfrm>
            <a:off x="7400929" y="2153102"/>
            <a:ext cx="3271834" cy="943389"/>
          </a:xfrm>
          <a:prstGeom prst="wedgeRectCallout">
            <a:avLst>
              <a:gd name="adj1" fmla="val -40827"/>
              <a:gd name="adj2" fmla="val 1012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別ウィンドウを共有</a:t>
            </a:r>
            <a:endParaRPr lang="en-US" altLang="ja-JP" sz="2400" dirty="0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BE281A48-A9D5-4B45-9F27-DA991A56263D}"/>
              </a:ext>
            </a:extLst>
          </p:cNvPr>
          <p:cNvSpPr/>
          <p:nvPr/>
        </p:nvSpPr>
        <p:spPr>
          <a:xfrm>
            <a:off x="838200" y="2122527"/>
            <a:ext cx="5358671" cy="943389"/>
          </a:xfrm>
          <a:prstGeom prst="wedgeRectCallout">
            <a:avLst>
              <a:gd name="adj1" fmla="val 925"/>
              <a:gd name="adj2" fmla="val 99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メニューは、ドラッグで移動可能。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6519555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EB2D0BB-05EF-4D04-83DE-09185A0B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58" y="1584329"/>
            <a:ext cx="11073653" cy="5104338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FEDD3F0-B3B2-4267-9521-F72356FBEC37}"/>
              </a:ext>
            </a:extLst>
          </p:cNvPr>
          <p:cNvSpPr/>
          <p:nvPr/>
        </p:nvSpPr>
        <p:spPr>
          <a:xfrm>
            <a:off x="2001838" y="364516"/>
            <a:ext cx="6938962" cy="960733"/>
          </a:xfrm>
          <a:prstGeom prst="wedgeRectCallout">
            <a:avLst>
              <a:gd name="adj1" fmla="val -50290"/>
              <a:gd name="adj2" fmla="val 944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コメントで文字列、自由線、図形、スタンプ</a:t>
            </a:r>
            <a:endParaRPr lang="en-US" altLang="ja-JP" sz="2400" dirty="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B94FDC01-13A0-42A7-8468-9353B319812E}"/>
              </a:ext>
            </a:extLst>
          </p:cNvPr>
          <p:cNvSpPr/>
          <p:nvPr/>
        </p:nvSpPr>
        <p:spPr>
          <a:xfrm>
            <a:off x="7117031" y="2780366"/>
            <a:ext cx="4416711" cy="999067"/>
          </a:xfrm>
          <a:prstGeom prst="wedgeRectCallout">
            <a:avLst>
              <a:gd name="adj1" fmla="val -43030"/>
              <a:gd name="adj2" fmla="val -1012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フォーマは、色や太さを変更</a:t>
            </a:r>
            <a:endParaRPr lang="en-US" altLang="ja-JP" sz="2400" dirty="0"/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93C3C4E6-70C3-4D31-B0B9-31B5E7970A4B}"/>
              </a:ext>
            </a:extLst>
          </p:cNvPr>
          <p:cNvSpPr/>
          <p:nvPr/>
        </p:nvSpPr>
        <p:spPr>
          <a:xfrm>
            <a:off x="2832196" y="5494417"/>
            <a:ext cx="6633538" cy="999067"/>
          </a:xfrm>
          <a:prstGeom prst="wedgeRectCallout">
            <a:avLst>
              <a:gd name="adj1" fmla="val -69798"/>
              <a:gd name="adj2" fmla="val -65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スポットライト。マウスを見やすくします。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4901473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7B14C44-5251-45EB-BA7F-937A2E9F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7" y="744557"/>
            <a:ext cx="6617148" cy="5279725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FEDD3F0-B3B2-4267-9521-F72356FBEC37}"/>
              </a:ext>
            </a:extLst>
          </p:cNvPr>
          <p:cNvSpPr/>
          <p:nvPr/>
        </p:nvSpPr>
        <p:spPr>
          <a:xfrm>
            <a:off x="6705600" y="3446686"/>
            <a:ext cx="2873189" cy="753036"/>
          </a:xfrm>
          <a:prstGeom prst="wedgeRectCallout">
            <a:avLst>
              <a:gd name="adj1" fmla="val -97389"/>
              <a:gd name="adj2" fmla="val 305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「</a:t>
            </a:r>
            <a:r>
              <a:rPr lang="en-US" altLang="ja-JP" sz="2400" dirty="0"/>
              <a:t>ESC</a:t>
            </a:r>
            <a:r>
              <a:rPr lang="ja-JP" altLang="en-US" sz="2400" dirty="0"/>
              <a:t>」で再表示</a:t>
            </a:r>
            <a:endParaRPr lang="en-US" altLang="ja-JP" sz="2400" dirty="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B94FDC01-13A0-42A7-8468-9353B319812E}"/>
              </a:ext>
            </a:extLst>
          </p:cNvPr>
          <p:cNvSpPr/>
          <p:nvPr/>
        </p:nvSpPr>
        <p:spPr>
          <a:xfrm>
            <a:off x="4893235" y="2151773"/>
            <a:ext cx="5453032" cy="883024"/>
          </a:xfrm>
          <a:prstGeom prst="wedgeRectCallout">
            <a:avLst>
              <a:gd name="adj1" fmla="val -88540"/>
              <a:gd name="adj2" fmla="val 226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</a:t>
            </a:r>
            <a:r>
              <a:rPr lang="en-US" altLang="ja-JP" sz="2400" dirty="0"/>
              <a:t>ID</a:t>
            </a:r>
            <a:r>
              <a:rPr lang="ja-JP" altLang="en-US" sz="2400" dirty="0"/>
              <a:t>、パスワード、</a:t>
            </a:r>
            <a:r>
              <a:rPr lang="en-US" altLang="ja-JP" sz="2400" dirty="0"/>
              <a:t>URL</a:t>
            </a:r>
            <a:r>
              <a:rPr lang="ja-JP" altLang="en-US" sz="2400" dirty="0"/>
              <a:t>などを表示。</a:t>
            </a:r>
            <a:endParaRPr lang="en-US" altLang="ja-JP" sz="2400" dirty="0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36C3F311-FF4E-40D6-9D83-5E305CEED360}"/>
              </a:ext>
            </a:extLst>
          </p:cNvPr>
          <p:cNvSpPr/>
          <p:nvPr/>
        </p:nvSpPr>
        <p:spPr>
          <a:xfrm>
            <a:off x="6468035" y="4442013"/>
            <a:ext cx="4741832" cy="869577"/>
          </a:xfrm>
          <a:prstGeom prst="wedgeRectCallout">
            <a:avLst>
              <a:gd name="adj1" fmla="val -109778"/>
              <a:gd name="adj2" fmla="val -200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 コンピュータ音声を後から共有</a:t>
            </a:r>
            <a:endParaRPr lang="en-US" altLang="ja-JP" sz="2400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D796B556-B709-4073-B386-573CFA1BE7CC}"/>
              </a:ext>
            </a:extLst>
          </p:cNvPr>
          <p:cNvSpPr/>
          <p:nvPr/>
        </p:nvSpPr>
        <p:spPr>
          <a:xfrm>
            <a:off x="3065929" y="572481"/>
            <a:ext cx="3654612" cy="883024"/>
          </a:xfrm>
          <a:prstGeom prst="wedgeRectCallout">
            <a:avLst>
              <a:gd name="adj1" fmla="val -88540"/>
              <a:gd name="adj2" fmla="val 226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「詳細」時のメニュー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0341480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2E050-BB05-4023-8323-2A2C0C34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558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ZOOM</a:t>
            </a:r>
            <a:r>
              <a:rPr kumimoji="1" lang="ja-JP" altLang="en-US" dirty="0"/>
              <a:t>の使い方を、簡単に説明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6F7606-5C1E-46F3-ABDE-7FEBC424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276"/>
            <a:ext cx="10515600" cy="4643842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ミュートとビデオ（左下）</a:t>
            </a:r>
            <a:endParaRPr kumimoji="1" lang="en-US" altLang="ja-JP" sz="4000" dirty="0"/>
          </a:p>
          <a:p>
            <a:r>
              <a:rPr lang="ja-JP" altLang="en-US" sz="4000" dirty="0"/>
              <a:t>２つの端末で入るの禁止</a:t>
            </a:r>
            <a:endParaRPr lang="en-US" altLang="ja-JP" sz="4000" dirty="0"/>
          </a:p>
          <a:p>
            <a:endParaRPr lang="en-US" altLang="ja-JP" sz="4000" dirty="0"/>
          </a:p>
          <a:p>
            <a:r>
              <a:rPr lang="ja-JP" altLang="en-US" sz="4000" dirty="0"/>
              <a:t>ビューの切り替え（右上）</a:t>
            </a:r>
            <a:endParaRPr lang="en-US" altLang="ja-JP" sz="4000" dirty="0"/>
          </a:p>
          <a:p>
            <a:endParaRPr kumimoji="1" lang="en-US" altLang="ja-JP" sz="4000" dirty="0"/>
          </a:p>
          <a:p>
            <a:r>
              <a:rPr kumimoji="1" lang="ja-JP" altLang="en-US" sz="4000" dirty="0"/>
              <a:t>チャットで意見、質問、感想。</a:t>
            </a:r>
            <a:endParaRPr kumimoji="1" lang="en-US" altLang="ja-JP" sz="4000" dirty="0"/>
          </a:p>
          <a:p>
            <a:pPr lvl="1"/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退室する前に、必ず感想をお願いいたします。</a:t>
            </a:r>
            <a:endParaRPr kumimoji="1" lang="en-US" altLang="ja-JP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9391961-A33C-4958-A48D-8D3395FC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255" y="1792001"/>
            <a:ext cx="2965054" cy="92509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4769D86-855C-4935-8F2C-BD728E89E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084" y="4780151"/>
            <a:ext cx="1085396" cy="9003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361235-DE9F-4B65-A599-F3722F476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255" y="3068122"/>
            <a:ext cx="2785294" cy="118955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6BACB5-8D55-4EF3-8DD8-C851753A5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314" y="4780150"/>
            <a:ext cx="882174" cy="9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本資料を補佐する</a:t>
            </a:r>
            <a:r>
              <a:rPr kumimoji="1" lang="en-US" altLang="ja-JP" dirty="0"/>
              <a:t>HP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46AD9F-850C-41FB-9DF7-2B5E2A99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247"/>
            <a:ext cx="10515600" cy="368007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/>
              <a:t>八起会「</a:t>
            </a:r>
            <a:r>
              <a:rPr kumimoji="1" lang="en-US" altLang="ja-JP" sz="4000" dirty="0"/>
              <a:t>ZOOM</a:t>
            </a:r>
            <a:r>
              <a:rPr kumimoji="1" lang="ja-JP" altLang="en-US" sz="4000" dirty="0"/>
              <a:t>で勉強会」</a:t>
            </a:r>
            <a:endParaRPr kumimoji="1" lang="en-US" altLang="ja-JP" sz="4000" dirty="0"/>
          </a:p>
          <a:p>
            <a:pPr algn="ctr"/>
            <a:endParaRPr lang="en-US" altLang="ja-JP" dirty="0"/>
          </a:p>
          <a:p>
            <a:pPr lvl="1" algn="ctr"/>
            <a:r>
              <a:rPr lang="en-US" altLang="ja-JP" sz="3200" dirty="0">
                <a:hlinkClick r:id="rId2"/>
              </a:rPr>
              <a:t>https://yaokikai.com/zoom.html</a:t>
            </a:r>
            <a:endParaRPr lang="en-US" altLang="ja-JP" sz="3200" dirty="0"/>
          </a:p>
          <a:p>
            <a:pPr lvl="1" algn="ctr"/>
            <a:endParaRPr kumimoji="1" lang="en-US" altLang="ja-JP" sz="3200" dirty="0"/>
          </a:p>
          <a:p>
            <a:pPr lvl="1" algn="ctr"/>
            <a:endParaRPr kumimoji="1" lang="en-US" altLang="ja-JP" sz="3200" dirty="0"/>
          </a:p>
          <a:p>
            <a:pPr lvl="1" algn="ctr"/>
            <a:r>
              <a:rPr lang="ja-JP" altLang="en-US" sz="3600" dirty="0"/>
              <a:t>八起会の</a:t>
            </a:r>
            <a:r>
              <a:rPr lang="ja-JP" altLang="en-US" sz="3600" dirty="0">
                <a:solidFill>
                  <a:srgbClr val="C00000"/>
                </a:solidFill>
              </a:rPr>
              <a:t>社会貢献</a:t>
            </a:r>
            <a:r>
              <a:rPr lang="ja-JP" altLang="en-US" sz="3600" dirty="0"/>
              <a:t>事業として始める。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656131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869DAFE-78D4-4253-90BD-21D84D1D8886}"/>
              </a:ext>
            </a:extLst>
          </p:cNvPr>
          <p:cNvSpPr/>
          <p:nvPr/>
        </p:nvSpPr>
        <p:spPr>
          <a:xfrm>
            <a:off x="890016" y="613505"/>
            <a:ext cx="11301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グランドルール</a:t>
            </a:r>
            <a:br>
              <a:rPr lang="ja-JP" altLang="en-US" sz="2800" dirty="0">
                <a:solidFill>
                  <a:srgbClr val="555555"/>
                </a:solidFill>
                <a:latin typeface="ヒラギノ角ゴ Pro W3"/>
              </a:rPr>
            </a:br>
            <a:endParaRPr lang="ja-JP" altLang="en-US" sz="2800" dirty="0">
              <a:solidFill>
                <a:srgbClr val="555555"/>
              </a:solidFill>
              <a:latin typeface="ヒラギノ角ゴ Pro W3"/>
            </a:endParaRPr>
          </a:p>
          <a:p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① </a:t>
            </a:r>
            <a:r>
              <a:rPr lang="ja-JP" altLang="en-US" sz="2800" dirty="0">
                <a:solidFill>
                  <a:srgbClr val="D00000"/>
                </a:solidFill>
                <a:latin typeface="ヒラギノ角ゴ Pro W3"/>
              </a:rPr>
              <a:t>静かな場所</a:t>
            </a:r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から参加しましょう！</a:t>
            </a:r>
            <a:br>
              <a:rPr lang="ja-JP" altLang="en-US" sz="2800" dirty="0">
                <a:solidFill>
                  <a:srgbClr val="555555"/>
                </a:solidFill>
                <a:latin typeface="ヒラギノ角ゴ Pro W3"/>
              </a:rPr>
            </a:br>
            <a:br>
              <a:rPr lang="ja-JP" altLang="en-US" sz="2800" dirty="0">
                <a:solidFill>
                  <a:srgbClr val="555555"/>
                </a:solidFill>
                <a:latin typeface="ヒラギノ角ゴ Pro W3"/>
              </a:rPr>
            </a:br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② 安定した</a:t>
            </a:r>
            <a:r>
              <a:rPr lang="en-US" altLang="ja-JP" sz="2800" dirty="0">
                <a:solidFill>
                  <a:srgbClr val="555555"/>
                </a:solidFill>
                <a:latin typeface="ヒラギノ角ゴ Pro W3"/>
              </a:rPr>
              <a:t>Wi-Fi</a:t>
            </a:r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など</a:t>
            </a:r>
            <a:r>
              <a:rPr lang="ja-JP" altLang="en-US" sz="2800" dirty="0">
                <a:solidFill>
                  <a:srgbClr val="D00000"/>
                </a:solidFill>
                <a:latin typeface="ヒラギノ角ゴ Pro W3"/>
              </a:rPr>
              <a:t>通信環境の良好な場所</a:t>
            </a:r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で参加しましょう！</a:t>
            </a:r>
            <a:br>
              <a:rPr lang="ja-JP" altLang="en-US" sz="2800" dirty="0">
                <a:solidFill>
                  <a:srgbClr val="555555"/>
                </a:solidFill>
                <a:latin typeface="ヒラギノ角ゴ Pro W3"/>
              </a:rPr>
            </a:br>
            <a:endParaRPr lang="ja-JP" altLang="en-US" sz="2800" dirty="0">
              <a:solidFill>
                <a:srgbClr val="555555"/>
              </a:solidFill>
              <a:latin typeface="ヒラギノ角ゴ Pro W3"/>
            </a:endParaRPr>
          </a:p>
          <a:p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③ ハウリングを防ぐために、</a:t>
            </a:r>
            <a:r>
              <a:rPr lang="ja-JP" altLang="en-US" sz="2800" dirty="0">
                <a:solidFill>
                  <a:srgbClr val="D00000"/>
                </a:solidFill>
                <a:latin typeface="ヒラギノ角ゴ Pro W3"/>
              </a:rPr>
              <a:t>イヤフォンの使用</a:t>
            </a:r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をお勧めします。</a:t>
            </a:r>
            <a:br>
              <a:rPr lang="ja-JP" altLang="en-US" sz="2800" dirty="0">
                <a:solidFill>
                  <a:srgbClr val="555555"/>
                </a:solidFill>
                <a:latin typeface="ヒラギノ角ゴ Pro W3"/>
              </a:rPr>
            </a:br>
            <a:endParaRPr lang="ja-JP" altLang="en-US" sz="2800" dirty="0">
              <a:solidFill>
                <a:srgbClr val="555555"/>
              </a:solidFill>
              <a:latin typeface="ヒラギノ角ゴ Pro W3"/>
            </a:endParaRPr>
          </a:p>
          <a:p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④ 聞きやすさを確保するため、発言者以外は</a:t>
            </a:r>
            <a:r>
              <a:rPr lang="ja-JP" altLang="en-US" sz="2800" dirty="0">
                <a:solidFill>
                  <a:srgbClr val="D00000"/>
                </a:solidFill>
                <a:latin typeface="ヒラギノ角ゴ Pro W3"/>
              </a:rPr>
              <a:t>マイクをミュート</a:t>
            </a:r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に。</a:t>
            </a:r>
            <a:br>
              <a:rPr lang="ja-JP" altLang="en-US" sz="2800" dirty="0">
                <a:solidFill>
                  <a:srgbClr val="555555"/>
                </a:solidFill>
                <a:latin typeface="ヒラギノ角ゴ Pro W3"/>
              </a:rPr>
            </a:br>
            <a:endParaRPr lang="ja-JP" altLang="en-US" sz="2800" dirty="0">
              <a:solidFill>
                <a:srgbClr val="555555"/>
              </a:solidFill>
              <a:latin typeface="ヒラギノ角ゴ Pro W3"/>
            </a:endParaRPr>
          </a:p>
          <a:p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⑤ </a:t>
            </a:r>
            <a:r>
              <a:rPr lang="ja-JP" altLang="en-US" sz="2800" dirty="0">
                <a:solidFill>
                  <a:srgbClr val="D00000"/>
                </a:solidFill>
                <a:latin typeface="ヒラギノ角ゴ Pro W3"/>
              </a:rPr>
              <a:t>リアクション</a:t>
            </a:r>
            <a:r>
              <a:rPr lang="ja-JP" altLang="en-US" sz="2800" dirty="0">
                <a:solidFill>
                  <a:srgbClr val="555555"/>
                </a:solidFill>
                <a:latin typeface="ヒラギノ角ゴ Pro W3"/>
              </a:rPr>
              <a:t>はいつもより大きめに！</a:t>
            </a:r>
            <a:endParaRPr lang="ja-JP" altLang="en-US" sz="2800" b="0" i="0" dirty="0">
              <a:solidFill>
                <a:srgbClr val="555555"/>
              </a:solidFill>
              <a:effectLst/>
              <a:latin typeface="ヒラギノ角ゴ Pro W3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BC2DEB-CA62-47EF-B85A-247107F94ED5}"/>
              </a:ext>
            </a:extLst>
          </p:cNvPr>
          <p:cNvSpPr/>
          <p:nvPr/>
        </p:nvSpPr>
        <p:spPr>
          <a:xfrm>
            <a:off x="2913745" y="5875163"/>
            <a:ext cx="6932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555555"/>
                </a:solidFill>
                <a:latin typeface="ヒラギノ角ゴ Pro W3"/>
              </a:rPr>
              <a:t>（</a:t>
            </a:r>
            <a:r>
              <a:rPr lang="en-US" altLang="ja-JP" sz="2400" u="sng" dirty="0">
                <a:solidFill>
                  <a:srgbClr val="555555"/>
                </a:solidFill>
                <a:latin typeface="ヒラギノ角ゴ Pro W3"/>
                <a:hlinkClick r:id="rId2"/>
              </a:rPr>
              <a:t>NNA</a:t>
            </a:r>
            <a:r>
              <a:rPr lang="ja-JP" altLang="en-US" sz="2400" u="sng" dirty="0">
                <a:solidFill>
                  <a:srgbClr val="555555"/>
                </a:solidFill>
                <a:latin typeface="ヒラギノ角ゴ Pro W3"/>
                <a:hlinkClick r:id="rId2"/>
              </a:rPr>
              <a:t>株式会社：</a:t>
            </a:r>
            <a:r>
              <a:rPr lang="en-US" altLang="ja-JP" sz="2400" u="sng" dirty="0">
                <a:solidFill>
                  <a:srgbClr val="555555"/>
                </a:solidFill>
                <a:latin typeface="ヒラギノ角ゴ Pro W3"/>
                <a:hlinkClick r:id="rId2"/>
              </a:rPr>
              <a:t>Zoom</a:t>
            </a:r>
            <a:r>
              <a:rPr lang="ja-JP" altLang="en-US" sz="2400" u="sng" dirty="0">
                <a:solidFill>
                  <a:srgbClr val="555555"/>
                </a:solidFill>
                <a:latin typeface="ヒラギノ角ゴ Pro W3"/>
                <a:hlinkClick r:id="rId2"/>
              </a:rPr>
              <a:t>ミーティング活用術より</a:t>
            </a:r>
            <a:r>
              <a:rPr lang="ja-JP" altLang="en-US" sz="2400" u="sng" dirty="0">
                <a:solidFill>
                  <a:srgbClr val="555555"/>
                </a:solidFill>
                <a:latin typeface="ヒラギノ角ゴ Pro W3"/>
              </a:rPr>
              <a:t>）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13948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06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パソコン２台で！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1669473" y="1589314"/>
            <a:ext cx="9937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参加者画面を、もう１台に表示する。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en-US" altLang="ja-JP" sz="3600" dirty="0"/>
              <a:t>	</a:t>
            </a:r>
            <a:r>
              <a:rPr lang="ja-JP" altLang="en-US" sz="3600" dirty="0">
                <a:solidFill>
                  <a:srgbClr val="FF0000"/>
                </a:solidFill>
              </a:rPr>
              <a:t>どのように見えているか</a:t>
            </a:r>
            <a:r>
              <a:rPr lang="ja-JP" altLang="en-US" sz="3600" dirty="0"/>
              <a:t>、確認できる。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ハウリングをどう防止するか？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en-US" altLang="ja-JP" sz="3600" dirty="0"/>
              <a:t>	</a:t>
            </a:r>
            <a:r>
              <a:rPr lang="ja-JP" altLang="en-US" sz="3600" dirty="0"/>
              <a:t>サブ</a:t>
            </a:r>
            <a:r>
              <a:rPr lang="en-US" altLang="ja-JP" sz="3600" dirty="0"/>
              <a:t>PC</a:t>
            </a:r>
            <a:r>
              <a:rPr lang="ja-JP" altLang="en-US" sz="3600" dirty="0"/>
              <a:t>はミュート＆</a:t>
            </a:r>
            <a:r>
              <a:rPr lang="ja-JP" altLang="en-US" sz="3600" dirty="0">
                <a:solidFill>
                  <a:srgbClr val="FF0000"/>
                </a:solidFill>
              </a:rPr>
              <a:t>音を出さない</a:t>
            </a:r>
            <a:r>
              <a:rPr lang="ja-JP" altLang="en-US" sz="3600" dirty="0"/>
              <a:t>！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418348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4A1C7-8369-410E-A7B2-A053F960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92"/>
            <a:ext cx="10515600" cy="99326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さらに、本格的な講師のために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A7923E-3733-4822-849E-9A5773ADE83A}"/>
              </a:ext>
            </a:extLst>
          </p:cNvPr>
          <p:cNvSpPr txBox="1"/>
          <p:nvPr/>
        </p:nvSpPr>
        <p:spPr>
          <a:xfrm>
            <a:off x="2078036" y="2325947"/>
            <a:ext cx="8758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Zoom</a:t>
            </a:r>
            <a:r>
              <a:rPr lang="ja-JP" altLang="en-US" sz="3600" dirty="0"/>
              <a:t>セミナーを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プロ品質に高める機材とセッティング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（長田卓史 ファイヤーチャンネル）</a:t>
            </a:r>
            <a:endParaRPr lang="en-US" altLang="ja-JP" sz="36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6C72666-1245-414C-931E-8ABF332378FA}"/>
              </a:ext>
            </a:extLst>
          </p:cNvPr>
          <p:cNvSpPr/>
          <p:nvPr/>
        </p:nvSpPr>
        <p:spPr>
          <a:xfrm>
            <a:off x="1248382" y="5669485"/>
            <a:ext cx="969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hlinkClick r:id="rId2"/>
              </a:rPr>
              <a:t>htt://www.youtube.com/watch?v=7UKdnq1p5eQ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715069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990"/>
            <a:ext cx="10515600" cy="3836020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dirty="0"/>
              <a:t>ZOOM</a:t>
            </a:r>
            <a:r>
              <a:rPr lang="ja-JP" altLang="en-US" sz="5400" dirty="0"/>
              <a:t>は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危ない？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929232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EC4A6-39E5-4C3F-BDDF-8317FC4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/>
          <a:lstStyle/>
          <a:p>
            <a:pPr algn="ctr"/>
            <a:r>
              <a:rPr kumimoji="1" lang="en-US" altLang="ja-JP" dirty="0"/>
              <a:t>ZOOM</a:t>
            </a:r>
            <a:r>
              <a:rPr kumimoji="1" lang="ja-JP" altLang="en-US" dirty="0"/>
              <a:t>の悪いウワサ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0E6661-C696-4D5E-B5EE-804704AA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253" y="1670305"/>
            <a:ext cx="9326880" cy="482257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「</a:t>
            </a:r>
            <a:r>
              <a:rPr lang="en-US" altLang="ja-JP" sz="3200" dirty="0"/>
              <a:t>ZOOM</a:t>
            </a:r>
            <a:r>
              <a:rPr lang="ja-JP" altLang="en-US" sz="3200" dirty="0"/>
              <a:t>爆弾」で、ポルノ画像が表示？</a:t>
            </a:r>
            <a:endParaRPr lang="en-US" altLang="ja-JP" sz="3200" dirty="0"/>
          </a:p>
          <a:p>
            <a:endParaRPr kumimoji="1" lang="en-US" altLang="ja-JP" sz="1200" dirty="0"/>
          </a:p>
          <a:p>
            <a:r>
              <a:rPr lang="ja-JP" altLang="en-US" sz="3200" dirty="0"/>
              <a:t>中国にデータが奪われる？</a:t>
            </a:r>
            <a:endParaRPr lang="en-US" altLang="ja-JP" sz="3200" dirty="0"/>
          </a:p>
          <a:p>
            <a:endParaRPr kumimoji="1" lang="en-US" altLang="ja-JP" sz="1200" dirty="0"/>
          </a:p>
          <a:p>
            <a:r>
              <a:rPr lang="ja-JP" altLang="en-US" sz="3200" dirty="0"/>
              <a:t>セキュリティが甘く、盗聴される？</a:t>
            </a:r>
            <a:endParaRPr lang="en-US" altLang="ja-JP" sz="3200" dirty="0"/>
          </a:p>
          <a:p>
            <a:endParaRPr kumimoji="1" lang="en-US" altLang="ja-JP" sz="1200" dirty="0"/>
          </a:p>
          <a:p>
            <a:r>
              <a:rPr lang="en-US" altLang="ja-JP" sz="3200" dirty="0"/>
              <a:t>ID</a:t>
            </a:r>
            <a:r>
              <a:rPr lang="ja-JP" altLang="en-US" sz="3200" dirty="0"/>
              <a:t>やパスワードが流出する？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kumimoji="1" lang="ja-JP" altLang="en-US" sz="3200" dirty="0"/>
              <a:t>アメリカでは使用禁止？</a:t>
            </a:r>
          </a:p>
        </p:txBody>
      </p:sp>
    </p:spTree>
    <p:extLst>
      <p:ext uri="{BB962C8B-B14F-4D97-AF65-F5344CB8AC3E}">
        <p14:creationId xmlns:p14="http://schemas.microsoft.com/office/powerpoint/2010/main" val="29888497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C0B727-A53A-46C1-BAFB-5E71D2F0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82880"/>
            <a:ext cx="11265408" cy="865632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「</a:t>
            </a:r>
            <a:r>
              <a:rPr lang="en-US" altLang="ja-JP" dirty="0"/>
              <a:t>ZOOM</a:t>
            </a:r>
            <a:r>
              <a:rPr lang="ja-JP" altLang="en-US" dirty="0"/>
              <a:t>爆弾」で、ポルノ画像が表示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1BB36F-E24A-4913-A994-7118C1DD4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475232"/>
            <a:ext cx="11533632" cy="529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対処法１</a:t>
            </a:r>
            <a:r>
              <a:rPr lang="en-US" altLang="ja-JP" sz="3600" dirty="0"/>
              <a:t>】</a:t>
            </a:r>
            <a:r>
              <a:rPr kumimoji="1" lang="ja-JP" altLang="en-US" sz="3600" dirty="0"/>
              <a:t>悪意のあるユーザーを会議に入れない！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	URL</a:t>
            </a:r>
            <a:r>
              <a:rPr lang="ja-JP" altLang="en-US" sz="3600" dirty="0"/>
              <a:t>、</a:t>
            </a:r>
            <a:r>
              <a:rPr lang="en-US" altLang="ja-JP" sz="3600" dirty="0"/>
              <a:t>ID</a:t>
            </a:r>
            <a:r>
              <a:rPr lang="ja-JP" altLang="en-US" sz="3600" dirty="0"/>
              <a:t>、パスワードは、</a:t>
            </a:r>
            <a:r>
              <a:rPr lang="ja-JP" altLang="en-US" sz="3600" dirty="0">
                <a:solidFill>
                  <a:srgbClr val="FF0000"/>
                </a:solidFill>
              </a:rPr>
              <a:t>限定配布</a:t>
            </a:r>
            <a:r>
              <a:rPr lang="ja-JP" altLang="en-US" sz="3600" dirty="0"/>
              <a:t>する。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	</a:t>
            </a:r>
            <a:r>
              <a:rPr lang="ja-JP" altLang="en-US" sz="3600" dirty="0"/>
              <a:t>待機室を使う（個人的には薦めません）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対処法２</a:t>
            </a:r>
            <a:r>
              <a:rPr lang="en-US" altLang="ja-JP" sz="3600" dirty="0"/>
              <a:t>】</a:t>
            </a:r>
            <a:r>
              <a:rPr lang="ja-JP" altLang="en-US" sz="3600" dirty="0"/>
              <a:t>画面共有を参加者にさせない。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en-US" altLang="ja-JP" sz="3600" dirty="0">
                <a:solidFill>
                  <a:srgbClr val="C00000"/>
                </a:solidFill>
              </a:rPr>
              <a:t>	</a:t>
            </a:r>
            <a:r>
              <a:rPr kumimoji="1" lang="ja-JP" altLang="en-US" sz="3600" dirty="0"/>
              <a:t>「セキュリティ」</a:t>
            </a:r>
            <a:r>
              <a:rPr lang="ja-JP" altLang="en-US" sz="3600" dirty="0"/>
              <a:t>で、参加者の画面共有を</a:t>
            </a:r>
            <a:r>
              <a:rPr kumimoji="1" lang="en-US" altLang="ja-JP" sz="3600" dirty="0"/>
              <a:t>OFF</a:t>
            </a:r>
          </a:p>
          <a:p>
            <a:pPr marL="0" indent="0">
              <a:buNone/>
            </a:pPr>
            <a:r>
              <a:rPr kumimoji="1" lang="en-US" altLang="ja-JP" sz="3600" dirty="0"/>
              <a:t>	</a:t>
            </a:r>
            <a:r>
              <a:rPr kumimoji="1" lang="ja-JP" altLang="en-US" sz="3600" dirty="0"/>
              <a:t>画面共有してほしい人は「</a:t>
            </a:r>
            <a:r>
              <a:rPr kumimoji="1" lang="ja-JP" altLang="en-US" sz="3600" dirty="0">
                <a:solidFill>
                  <a:srgbClr val="FF0000"/>
                </a:solidFill>
              </a:rPr>
              <a:t>共同ホスト</a:t>
            </a:r>
            <a:r>
              <a:rPr kumimoji="1" lang="ja-JP" altLang="en-US" sz="3600" dirty="0"/>
              <a:t>」にする</a:t>
            </a:r>
            <a:endParaRPr kumimoji="1"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>
                <a:solidFill>
                  <a:schemeClr val="accent1">
                    <a:lumMod val="75000"/>
                  </a:schemeClr>
                </a:solidFill>
              </a:rPr>
              <a:t>ZOOM</a:t>
            </a:r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爆弾というが、他の</a:t>
            </a:r>
            <a:r>
              <a:rPr lang="en-US" altLang="ja-JP" sz="3600" dirty="0">
                <a:solidFill>
                  <a:schemeClr val="accent1">
                    <a:lumMod val="75000"/>
                  </a:schemeClr>
                </a:solidFill>
              </a:rPr>
              <a:t>WEB</a:t>
            </a:r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会議も同じリスク！</a:t>
            </a:r>
            <a:endParaRPr kumimoji="1"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626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C17E4-B7EC-4B56-A846-8F1628BE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13766"/>
            <a:ext cx="11265408" cy="865632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中国にデータが奪われる？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992CD3-7FAD-4908-891A-C51FF2FB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695450"/>
            <a:ext cx="11533632" cy="4748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原因</a:t>
            </a:r>
            <a:r>
              <a:rPr lang="en-US" altLang="ja-JP" sz="3600" dirty="0"/>
              <a:t>】</a:t>
            </a:r>
            <a:r>
              <a:rPr lang="ja-JP" altLang="en-US" sz="3600" dirty="0"/>
              <a:t>一時期、中国のサーバーを</a:t>
            </a:r>
            <a:r>
              <a:rPr lang="ja-JP" altLang="en-US" sz="3600" dirty="0">
                <a:solidFill>
                  <a:srgbClr val="C00000"/>
                </a:solidFill>
              </a:rPr>
              <a:t>経由</a:t>
            </a:r>
            <a:r>
              <a:rPr lang="ja-JP" altLang="en-US" sz="3600" dirty="0"/>
              <a:t>していた。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ja-JP" altLang="en-US" sz="3600" dirty="0"/>
              <a:t>中国にデータを奪われていたわけではない。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対処</a:t>
            </a:r>
            <a:r>
              <a:rPr lang="en-US" altLang="ja-JP" sz="3600" dirty="0"/>
              <a:t>】</a:t>
            </a:r>
            <a:r>
              <a:rPr lang="ja-JP" altLang="en-US" sz="3600" dirty="0"/>
              <a:t>最新バージョン（</a:t>
            </a:r>
            <a:r>
              <a:rPr lang="en-US" altLang="ja-JP" sz="3600" dirty="0"/>
              <a:t>5.0</a:t>
            </a:r>
            <a:r>
              <a:rPr lang="ja-JP" altLang="en-US" sz="3600" dirty="0"/>
              <a:t>）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en-US" altLang="ja-JP" sz="3600" dirty="0">
                <a:solidFill>
                  <a:srgbClr val="C00000"/>
                </a:solidFill>
              </a:rPr>
              <a:t>		</a:t>
            </a:r>
            <a:r>
              <a:rPr kumimoji="1" lang="ja-JP" altLang="en-US" sz="3600" dirty="0"/>
              <a:t>日本のユーザーは、日本のサーバー。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en-US" altLang="ja-JP" sz="3600" dirty="0"/>
              <a:t>		</a:t>
            </a:r>
            <a:r>
              <a:rPr kumimoji="1" lang="ja-JP" altLang="en-US" sz="3600" dirty="0"/>
              <a:t>中国のサーバーは、中国専用。</a:t>
            </a:r>
            <a:endParaRPr kumimoji="1"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en-US" altLang="ja-JP" sz="2400" dirty="0">
                <a:hlinkClick r:id="rId2"/>
              </a:rPr>
              <a:t>https://japan.techrepublic.com/article/35152729.htm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867296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C17E4-B7EC-4B56-A846-8F1628BE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63296"/>
            <a:ext cx="11265408" cy="865632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セキュリティが甘く、盗聴される？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992CD3-7FAD-4908-891A-C51FF2FB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94" y="1668780"/>
            <a:ext cx="10736580" cy="47259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対応</a:t>
            </a:r>
            <a:r>
              <a:rPr lang="en-US" altLang="ja-JP" sz="3600" dirty="0"/>
              <a:t>】</a:t>
            </a:r>
            <a:r>
              <a:rPr lang="ja-JP" altLang="en-US" sz="3600" dirty="0"/>
              <a:t>「機密情報」は、</a:t>
            </a:r>
            <a:r>
              <a:rPr lang="en-US" altLang="ja-JP" sz="3600" dirty="0"/>
              <a:t>WEB</a:t>
            </a:r>
            <a:r>
              <a:rPr lang="ja-JP" altLang="en-US" sz="3600" dirty="0"/>
              <a:t>会議で扱わない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>
                <a:solidFill>
                  <a:srgbClr val="C00000"/>
                </a:solidFill>
              </a:rPr>
              <a:t>		</a:t>
            </a:r>
            <a:r>
              <a:rPr lang="ja-JP" altLang="en-US" sz="3600" dirty="0"/>
              <a:t>勉強会・セミナーは対象外。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対処</a:t>
            </a:r>
            <a:r>
              <a:rPr lang="en-US" altLang="ja-JP" sz="3600" dirty="0"/>
              <a:t>】</a:t>
            </a:r>
            <a:r>
              <a:rPr lang="ja-JP" altLang="en-US" sz="3600" dirty="0"/>
              <a:t>９０日間、機能追加せず問題修正に専念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en-US" altLang="ja-JP" sz="3600" dirty="0">
                <a:solidFill>
                  <a:srgbClr val="C00000"/>
                </a:solidFill>
              </a:rPr>
              <a:t>		</a:t>
            </a:r>
            <a:r>
              <a:rPr kumimoji="1" lang="ja-JP" altLang="en-US" sz="3600" dirty="0">
                <a:solidFill>
                  <a:srgbClr val="C00000"/>
                </a:solidFill>
              </a:rPr>
              <a:t>暗号化の強化。</a:t>
            </a:r>
            <a:r>
              <a:rPr lang="en-US" altLang="ja-JP" sz="3600" dirty="0"/>
              <a:t>AES-GCM</a:t>
            </a:r>
            <a:r>
              <a:rPr lang="ja-JP" altLang="en-US" sz="3600" dirty="0"/>
              <a:t> </a:t>
            </a:r>
            <a:r>
              <a:rPr lang="en-US" altLang="ja-JP" sz="3600" dirty="0"/>
              <a:t>256bit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		</a:t>
            </a:r>
            <a:r>
              <a:rPr lang="ja-JP" altLang="en-US" sz="3600" dirty="0"/>
              <a:t>エンドツーエンドの暗号化会社を買収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>
              <a:hlinkClick r:id="rId2"/>
            </a:endParaRPr>
          </a:p>
          <a:p>
            <a:pPr marL="0" indent="0" algn="ctr">
              <a:buNone/>
            </a:pPr>
            <a:r>
              <a:rPr lang="en-US" altLang="ja-JP" sz="2600" dirty="0">
                <a:hlinkClick r:id="rId2"/>
              </a:rPr>
              <a:t>https://www.itmedia.co.jp/news/articles/2004/23/news065.html</a:t>
            </a:r>
            <a:endParaRPr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10406709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C17E4-B7EC-4B56-A846-8F1628BE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63296"/>
            <a:ext cx="11265408" cy="865632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ID</a:t>
            </a:r>
            <a:r>
              <a:rPr lang="ja-JP" altLang="en-US" dirty="0"/>
              <a:t>やパスワードが流出する？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42F7722-CA7F-4DDD-BBBE-04DDD843B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94" y="1668780"/>
            <a:ext cx="10736580" cy="47259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原因</a:t>
            </a:r>
            <a:r>
              <a:rPr lang="en-US" altLang="ja-JP" sz="3600" dirty="0"/>
              <a:t>】</a:t>
            </a:r>
            <a:r>
              <a:rPr lang="ja-JP" altLang="en-US" sz="3600" dirty="0"/>
              <a:t>パスワードの使いまわし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>
                <a:solidFill>
                  <a:srgbClr val="C00000"/>
                </a:solidFill>
              </a:rPr>
              <a:t>		ZOOM</a:t>
            </a:r>
            <a:r>
              <a:rPr lang="ja-JP" altLang="en-US" sz="3600" dirty="0">
                <a:solidFill>
                  <a:srgbClr val="C00000"/>
                </a:solidFill>
              </a:rPr>
              <a:t>のセキュリティは破られていない</a:t>
            </a:r>
            <a:endParaRPr lang="en-US" altLang="ja-JP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3000" dirty="0"/>
              <a:t>		</a:t>
            </a:r>
            <a:r>
              <a:rPr lang="ja-JP" altLang="en-US" sz="3000" dirty="0"/>
              <a:t>他のサービスで流出したものと、同じログイン名と</a:t>
            </a:r>
            <a:endParaRPr lang="en-US" altLang="ja-JP" sz="3000" dirty="0"/>
          </a:p>
          <a:p>
            <a:pPr marL="0" indent="0">
              <a:buNone/>
            </a:pPr>
            <a:r>
              <a:rPr lang="en-US" altLang="ja-JP" sz="3000" dirty="0"/>
              <a:t>		</a:t>
            </a:r>
            <a:r>
              <a:rPr lang="ja-JP" altLang="en-US" sz="3000" dirty="0"/>
              <a:t>パスワードを使用していたために起こった二次災害</a:t>
            </a:r>
            <a:endParaRPr lang="en-US" altLang="ja-JP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3600" dirty="0">
                <a:solidFill>
                  <a:srgbClr val="C00000"/>
                </a:solidFill>
              </a:rPr>
              <a:t>		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対処</a:t>
            </a:r>
            <a:r>
              <a:rPr lang="en-US" altLang="ja-JP" sz="3600" dirty="0"/>
              <a:t>】</a:t>
            </a:r>
            <a:r>
              <a:rPr lang="ja-JP" altLang="en-US" sz="3600" dirty="0"/>
              <a:t>パスワードを独自に設定する、変更する</a:t>
            </a:r>
            <a:endParaRPr lang="en-US" altLang="ja-JP" sz="36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https://www.lifehacker.jp/2020/04/211342how-to-protect-your-zoom-account-from-recent-data-breac.html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5132428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C17E4-B7EC-4B56-A846-8F1628BE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63296"/>
            <a:ext cx="11265408" cy="865632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アメリカでは使用禁止？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992CD3-7FAD-4908-891A-C51FF2FB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94" y="1908810"/>
            <a:ext cx="10736580" cy="4485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/>
              <a:t>【</a:t>
            </a:r>
            <a:r>
              <a:rPr lang="ja-JP" altLang="en-US" sz="3600" dirty="0"/>
              <a:t>状況</a:t>
            </a:r>
            <a:r>
              <a:rPr lang="en-US" altLang="ja-JP" sz="3600" dirty="0"/>
              <a:t>】</a:t>
            </a:r>
            <a:r>
              <a:rPr lang="ja-JP" altLang="en-US" sz="3600" dirty="0"/>
              <a:t>米ニューヨーク市は、</a:t>
            </a:r>
            <a:r>
              <a:rPr lang="ja-JP" altLang="en-US" sz="3600" dirty="0">
                <a:solidFill>
                  <a:srgbClr val="C00000"/>
                </a:solidFill>
              </a:rPr>
              <a:t>再び使用を許可。</a:t>
            </a:r>
            <a:endParaRPr lang="en-US" altLang="ja-JP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3600" dirty="0"/>
              <a:t>		</a:t>
            </a:r>
            <a:r>
              <a:rPr lang="ja-JP" altLang="en-US" sz="3600" dirty="0"/>
              <a:t>ニューヨーク州のレティシア・ジェームズ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		</a:t>
            </a:r>
            <a:r>
              <a:rPr lang="ja-JP" altLang="en-US" sz="3600" dirty="0"/>
              <a:t>司法長官は</a:t>
            </a:r>
            <a:r>
              <a:rPr lang="en-US" altLang="ja-JP" sz="3600" dirty="0"/>
              <a:t>7</a:t>
            </a:r>
            <a:r>
              <a:rPr lang="ja-JP" altLang="en-US" sz="3600" dirty="0"/>
              <a:t>日、「ズームは問題に迅速に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		</a:t>
            </a:r>
            <a:r>
              <a:rPr lang="ja-JP" altLang="en-US" sz="3600" dirty="0"/>
              <a:t>対応している」として同社の安全性対策に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		</a:t>
            </a:r>
            <a:r>
              <a:rPr lang="ja-JP" altLang="en-US" sz="3600" dirty="0"/>
              <a:t>関する調査を終えた。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en-US" altLang="ja-JP" sz="2400" dirty="0">
                <a:hlinkClick r:id="rId2"/>
              </a:rPr>
              <a:t>https://www.nikkei.com/article/DGXMZO58849170Y0A500C2000000/</a:t>
            </a:r>
            <a:endParaRPr lang="en-US" altLang="ja-JP" sz="24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10096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113"/>
            <a:ext cx="10515600" cy="3836020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dirty="0"/>
              <a:t>ZOOM</a:t>
            </a:r>
            <a:r>
              <a:rPr lang="ja-JP" altLang="en-US" sz="5400" dirty="0"/>
              <a:t> </a:t>
            </a:r>
            <a:r>
              <a:rPr lang="en-US" altLang="ja-JP" sz="5400" dirty="0"/>
              <a:t>ID</a:t>
            </a:r>
            <a:r>
              <a:rPr lang="ja-JP" altLang="en-US" sz="5400" dirty="0"/>
              <a:t>を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取得する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786668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F3848-3A54-4285-ADFF-3B56D77B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990"/>
            <a:ext cx="10515600" cy="3836020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dirty="0"/>
              <a:t>ZOOM</a:t>
            </a:r>
            <a:r>
              <a:rPr lang="ja-JP" altLang="en-US" sz="5400" dirty="0"/>
              <a:t>は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どのような会社？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84587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992CD3-7FAD-4908-891A-C51FF2FB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94" y="508000"/>
            <a:ext cx="10736580" cy="6350000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CEO</a:t>
            </a:r>
            <a:r>
              <a:rPr lang="ja-JP" altLang="en-US" sz="3200" dirty="0"/>
              <a:t>は、中国生まれのアメリカ人、エリック・ユエン。</a:t>
            </a:r>
          </a:p>
          <a:p>
            <a:endParaRPr lang="en-US" altLang="ja-JP" sz="3200" dirty="0"/>
          </a:p>
          <a:p>
            <a:r>
              <a:rPr lang="ja-JP" altLang="en-US" sz="3200" dirty="0"/>
              <a:t>従業員が最も幸福感を感じる会社</a:t>
            </a:r>
            <a:r>
              <a:rPr lang="en-US" altLang="ja-JP" sz="3200" dirty="0"/>
              <a:t>2019</a:t>
            </a:r>
            <a:r>
              <a:rPr lang="ja-JP" altLang="en-US" sz="3200" dirty="0"/>
              <a:t>で、１位。</a:t>
            </a:r>
          </a:p>
          <a:p>
            <a:endParaRPr lang="en-US" altLang="ja-JP" sz="3200" dirty="0"/>
          </a:p>
          <a:p>
            <a:r>
              <a:rPr lang="ja-JP" altLang="en-US" sz="3200" dirty="0"/>
              <a:t>最も働きたい会社で、２位。</a:t>
            </a:r>
          </a:p>
          <a:p>
            <a:endParaRPr lang="en-US" altLang="ja-JP" sz="3200" dirty="0"/>
          </a:p>
          <a:p>
            <a:r>
              <a:rPr lang="en-US" altLang="ja-JP" sz="3200" dirty="0"/>
              <a:t>Baidu</a:t>
            </a:r>
            <a:r>
              <a:rPr lang="ja-JP" altLang="en-US" sz="3200" dirty="0"/>
              <a:t>（百度）と並ぶ時価総額（全米航空７社より大）</a:t>
            </a:r>
          </a:p>
          <a:p>
            <a:endParaRPr lang="en-US" altLang="ja-JP" sz="3200" dirty="0"/>
          </a:p>
          <a:p>
            <a:r>
              <a:rPr lang="ja-JP" altLang="en-US" sz="3200" dirty="0"/>
              <a:t>全米の大学、上位</a:t>
            </a:r>
            <a:r>
              <a:rPr lang="en-US" altLang="ja-JP" sz="3200" dirty="0"/>
              <a:t>200</a:t>
            </a:r>
            <a:r>
              <a:rPr lang="ja-JP" altLang="en-US" sz="3200" dirty="0"/>
              <a:t>校の約</a:t>
            </a:r>
            <a:r>
              <a:rPr lang="en-US" altLang="ja-JP" sz="3200" dirty="0"/>
              <a:t>95</a:t>
            </a:r>
            <a:r>
              <a:rPr lang="ja-JP" altLang="en-US" sz="3200" dirty="0"/>
              <a:t>％が導入。</a:t>
            </a:r>
          </a:p>
          <a:p>
            <a:pPr marL="0" indent="0" algn="ctr">
              <a:buNone/>
            </a:pPr>
            <a:endParaRPr lang="en-US" altLang="ja-JP" sz="2400" dirty="0">
              <a:hlinkClick r:id="rId2"/>
            </a:endParaRPr>
          </a:p>
          <a:p>
            <a:pPr marL="0" indent="0" algn="ctr">
              <a:buNone/>
            </a:pPr>
            <a:r>
              <a:rPr lang="en-US" altLang="ja-JP" sz="2400" dirty="0">
                <a:hlinkClick r:id="rId2"/>
              </a:rPr>
              <a:t>https://wisdom.nec.com/ja/series/tanaka/2020042401/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369755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992CD3-7FAD-4908-891A-C51FF2FB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94" y="508000"/>
            <a:ext cx="10736580" cy="6350000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ビジネスモデルの特徴は、開発コストの低さ。</a:t>
            </a:r>
          </a:p>
          <a:p>
            <a:endParaRPr lang="en-US" altLang="ja-JP" sz="3200" dirty="0"/>
          </a:p>
          <a:p>
            <a:r>
              <a:rPr lang="ja-JP" altLang="en-US" sz="3200" dirty="0"/>
              <a:t>「開発は中国、市場は北米」という構図。</a:t>
            </a:r>
          </a:p>
          <a:p>
            <a:endParaRPr lang="en-US" altLang="ja-JP" sz="3200" dirty="0"/>
          </a:p>
          <a:p>
            <a:r>
              <a:rPr lang="ja-JP" altLang="en-US" sz="3200" dirty="0"/>
              <a:t>「販売重視」。売上高の</a:t>
            </a:r>
            <a:r>
              <a:rPr lang="en-US" altLang="ja-JP" sz="3200" dirty="0"/>
              <a:t>56</a:t>
            </a:r>
            <a:r>
              <a:rPr lang="ja-JP" altLang="en-US" sz="3200" dirty="0"/>
              <a:t>％をセールスに投資。</a:t>
            </a:r>
          </a:p>
          <a:p>
            <a:endParaRPr lang="en-US" altLang="ja-JP" sz="3200" dirty="0"/>
          </a:p>
          <a:p>
            <a:r>
              <a:rPr lang="ja-JP" altLang="en-US" sz="3200" dirty="0"/>
              <a:t>リモート会議に機能に特化し、品質を高めてきた。</a:t>
            </a:r>
          </a:p>
          <a:p>
            <a:endParaRPr lang="en-US" altLang="ja-JP" sz="3200" dirty="0"/>
          </a:p>
          <a:p>
            <a:r>
              <a:rPr lang="ja-JP" altLang="en-US" sz="3200" dirty="0"/>
              <a:t>使用環境を選ばない融通性の高さ</a:t>
            </a:r>
          </a:p>
          <a:p>
            <a:pPr marL="0" indent="0" algn="ctr">
              <a:buNone/>
            </a:pPr>
            <a:endParaRPr lang="en-US" altLang="ja-JP" sz="2400" dirty="0">
              <a:hlinkClick r:id="rId2"/>
            </a:endParaRPr>
          </a:p>
          <a:p>
            <a:pPr marL="0" indent="0" algn="ctr">
              <a:buNone/>
            </a:pPr>
            <a:r>
              <a:rPr lang="en-US" altLang="ja-JP" sz="2400" dirty="0">
                <a:hlinkClick r:id="rId2"/>
              </a:rPr>
              <a:t>https://wisdom.nec.com/ja/series/tanaka/2020042401/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322222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C17E4-B7EC-4B56-A846-8F1628BE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66496"/>
            <a:ext cx="11265408" cy="865632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Zoom</a:t>
            </a:r>
            <a:r>
              <a:rPr lang="ja-JP" altLang="en-US" dirty="0"/>
              <a:t>に代わるオンライン会議は？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992CD3-7FAD-4908-891A-C51FF2FB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213610"/>
            <a:ext cx="10811341" cy="4485894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個人的には、シスコ </a:t>
            </a:r>
            <a:r>
              <a:rPr lang="en-US" altLang="ja-JP" sz="3600" dirty="0" err="1"/>
              <a:t>Webex</a:t>
            </a:r>
            <a:r>
              <a:rPr lang="ja-JP" altLang="en-US" sz="3600" dirty="0"/>
              <a:t>がもっとも有力候補。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他には・・・</a:t>
            </a:r>
            <a:endParaRPr lang="en-US" altLang="ja-JP" sz="3600" dirty="0"/>
          </a:p>
          <a:p>
            <a:pPr lvl="1"/>
            <a:r>
              <a:rPr lang="ja-JP" altLang="en-US" sz="3600" dirty="0"/>
              <a:t>マイクロソフト </a:t>
            </a:r>
            <a:r>
              <a:rPr lang="en-US" altLang="ja-JP" sz="3600" dirty="0"/>
              <a:t>Teams</a:t>
            </a:r>
          </a:p>
          <a:p>
            <a:pPr lvl="1"/>
            <a:r>
              <a:rPr lang="ja-JP" altLang="en-US" sz="3600" dirty="0"/>
              <a:t>グーグル </a:t>
            </a:r>
            <a:r>
              <a:rPr lang="en-US" altLang="ja-JP" sz="3600" dirty="0"/>
              <a:t>Meet</a:t>
            </a:r>
          </a:p>
          <a:p>
            <a:pPr lvl="1"/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7384148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170FC-6BC2-4103-93C7-478452BC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386"/>
            <a:ext cx="10515600" cy="591206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良き主催者になるには</a:t>
            </a: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r>
              <a:rPr lang="ja-JP" altLang="en-US" dirty="0"/>
              <a:t>考えるな、</a:t>
            </a:r>
            <a:r>
              <a:rPr lang="ja-JP" altLang="en-US" dirty="0">
                <a:solidFill>
                  <a:srgbClr val="FF0000"/>
                </a:solidFill>
              </a:rPr>
              <a:t>感じろ</a:t>
            </a:r>
            <a:br>
              <a:rPr lang="en-US" altLang="ja-JP" dirty="0">
                <a:solidFill>
                  <a:srgbClr val="FF0000"/>
                </a:solidFill>
              </a:rPr>
            </a:b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/>
              <a:t>（ブルース・リー）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95249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170FC-6BC2-4103-93C7-478452BC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324"/>
            <a:ext cx="10515600" cy="5722883"/>
          </a:xfrm>
        </p:spPr>
        <p:txBody>
          <a:bodyPr/>
          <a:lstStyle/>
          <a:p>
            <a:pPr algn="ctr"/>
            <a:r>
              <a:rPr kumimoji="1" lang="ja-JP" altLang="en-US" dirty="0"/>
              <a:t>様々な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セミナーに出て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何が良いのか悪いのか</a:t>
            </a:r>
            <a:r>
              <a:rPr lang="ja-JP" altLang="en-US" dirty="0">
                <a:solidFill>
                  <a:srgbClr val="FF0000"/>
                </a:solidFill>
              </a:rPr>
              <a:t>感じる</a:t>
            </a:r>
            <a:br>
              <a:rPr lang="en-US" altLang="ja-JP" dirty="0">
                <a:solidFill>
                  <a:srgbClr val="FF0000"/>
                </a:solidFill>
              </a:rPr>
            </a:b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/>
              <a:t>後は、量稽古、</a:t>
            </a:r>
            <a:r>
              <a:rPr lang="ja-JP" altLang="en-US" dirty="0">
                <a:solidFill>
                  <a:srgbClr val="FF0000"/>
                </a:solidFill>
              </a:rPr>
              <a:t>やってみる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1154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C17E4-B7EC-4B56-A846-8F1628BE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886629"/>
            <a:ext cx="11265408" cy="865632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ご清聴、ありがとうございました。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992CD3-7FAD-4908-891A-C51FF2FB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380" y="2573867"/>
            <a:ext cx="9831239" cy="3736170"/>
          </a:xfrm>
        </p:spPr>
        <p:txBody>
          <a:bodyPr>
            <a:normAutofit/>
          </a:bodyPr>
          <a:lstStyle/>
          <a:p>
            <a:pPr lvl="1"/>
            <a:r>
              <a:rPr lang="ja-JP" altLang="en-US" sz="2800" dirty="0"/>
              <a:t>本日の資料は、配布含め自由にご利用ください。</a:t>
            </a:r>
            <a:endParaRPr lang="en-US" altLang="ja-JP" sz="2800" dirty="0"/>
          </a:p>
          <a:p>
            <a:pPr lvl="1"/>
            <a:endParaRPr lang="en-US" altLang="ja-JP" sz="2800" dirty="0"/>
          </a:p>
          <a:p>
            <a:pPr lvl="1"/>
            <a:r>
              <a:rPr lang="ja-JP" altLang="en-US" sz="2800" dirty="0"/>
              <a:t>必要な方には、パワーポイントで差し上げます。</a:t>
            </a:r>
            <a:endParaRPr lang="en-US" altLang="ja-JP" sz="2800" dirty="0"/>
          </a:p>
          <a:p>
            <a:pPr lvl="1"/>
            <a:endParaRPr lang="en-US" altLang="ja-JP" sz="2800" dirty="0"/>
          </a:p>
          <a:p>
            <a:pPr lvl="1"/>
            <a:r>
              <a:rPr lang="ja-JP" altLang="en-US" sz="2800" dirty="0"/>
              <a:t>ぜひ、チャットにご感想を！</a:t>
            </a:r>
            <a:endParaRPr lang="en-US" altLang="ja-JP" sz="2800" dirty="0"/>
          </a:p>
          <a:p>
            <a:pPr lvl="1"/>
            <a:endParaRPr lang="en-US" altLang="ja-JP" sz="2800" dirty="0"/>
          </a:p>
          <a:p>
            <a:pPr lvl="1"/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18893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3192303-2A7D-4D2C-A8D5-3AD865A9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122"/>
            <a:ext cx="6385966" cy="30818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3597C6C-55A4-4CEF-9652-FF45E5181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934" y="1690688"/>
            <a:ext cx="3614866" cy="2757326"/>
          </a:xfrm>
          <a:prstGeom prst="rect">
            <a:avLst/>
          </a:prstGeom>
        </p:spPr>
      </p:pic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CA61089A-1E44-4793-AE3D-C1C9FAECCAA8}"/>
              </a:ext>
            </a:extLst>
          </p:cNvPr>
          <p:cNvSpPr/>
          <p:nvPr/>
        </p:nvSpPr>
        <p:spPr>
          <a:xfrm>
            <a:off x="1261741" y="3217051"/>
            <a:ext cx="5836483" cy="992112"/>
          </a:xfrm>
          <a:prstGeom prst="wedgeRectCallout">
            <a:avLst>
              <a:gd name="adj1" fmla="val -6805"/>
              <a:gd name="adj2" fmla="val -983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ブラウザを開き、</a:t>
            </a:r>
            <a:r>
              <a:rPr lang="ja-JP" altLang="en-US" sz="2400" dirty="0"/>
              <a:t>「</a:t>
            </a:r>
            <a:r>
              <a:rPr lang="en-US" altLang="ja-JP" sz="2400" dirty="0"/>
              <a:t>zoom.us</a:t>
            </a:r>
            <a:r>
              <a:rPr lang="ja-JP" altLang="en-US" sz="2400" dirty="0"/>
              <a:t>」と入力。</a:t>
            </a:r>
            <a:endParaRPr kumimoji="1" lang="en-US" altLang="ja-JP" sz="2400" dirty="0"/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978BB699-214A-497C-91C8-5692AD00D0DF}"/>
              </a:ext>
            </a:extLst>
          </p:cNvPr>
          <p:cNvSpPr/>
          <p:nvPr/>
        </p:nvSpPr>
        <p:spPr>
          <a:xfrm>
            <a:off x="4455565" y="4781464"/>
            <a:ext cx="5537201" cy="992113"/>
          </a:xfrm>
          <a:prstGeom prst="wedgeRectCallout">
            <a:avLst>
              <a:gd name="adj1" fmla="val 43698"/>
              <a:gd name="adj2" fmla="val -1132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「サインアップは無料」を</a:t>
            </a:r>
            <a:r>
              <a:rPr lang="ja-JP" altLang="en-US" sz="2400" dirty="0"/>
              <a:t>クリック。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26084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2145</Words>
  <Application>Microsoft Office PowerPoint</Application>
  <PresentationFormat>ワイド画面</PresentationFormat>
  <Paragraphs>335</Paragraphs>
  <Slides>86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86</vt:i4>
      </vt:variant>
    </vt:vector>
  </HeadingPairs>
  <TitlesOfParts>
    <vt:vector size="92" baseType="lpstr">
      <vt:lpstr>ＤＦ太楷書体</vt:lpstr>
      <vt:lpstr>ヒラギノ角ゴ Pro W3</vt:lpstr>
      <vt:lpstr>游ゴシック</vt:lpstr>
      <vt:lpstr>游ゴシック Light</vt:lpstr>
      <vt:lpstr>Arial</vt:lpstr>
      <vt:lpstr>Office テーマ</vt:lpstr>
      <vt:lpstr>主催者セミナー</vt:lpstr>
      <vt:lpstr>開催前のお願い！</vt:lpstr>
      <vt:lpstr>藤田委員長より  ご挨拶</vt:lpstr>
      <vt:lpstr>企業革新委員会　今後の予定</vt:lpstr>
      <vt:lpstr>このセミナーで学ぶこと</vt:lpstr>
      <vt:lpstr>講師、竹花のプロフィール</vt:lpstr>
      <vt:lpstr>本資料を補佐するHP</vt:lpstr>
      <vt:lpstr>ZOOM IDを  取得する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会議を  スケジュールする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会議を  編集する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ZOOMの  使用法</vt:lpstr>
      <vt:lpstr>「セキュリティ」</vt:lpstr>
      <vt:lpstr>「参加者」</vt:lpstr>
      <vt:lpstr>PowerPoint プレゼンテーション</vt:lpstr>
      <vt:lpstr>PowerPoint プレゼンテーション</vt:lpstr>
      <vt:lpstr>「チャット」</vt:lpstr>
      <vt:lpstr>PowerPoint プレゼンテーション</vt:lpstr>
      <vt:lpstr>PowerPoint プレゼンテーション</vt:lpstr>
      <vt:lpstr>PowerPoint プレゼンテーション</vt:lpstr>
      <vt:lpstr>画面共有で、動画再生</vt:lpstr>
      <vt:lpstr>PowerPoint プレゼンテーション</vt:lpstr>
      <vt:lpstr>PowerPoint プレゼンテーション</vt:lpstr>
      <vt:lpstr>「レコーディング」</vt:lpstr>
      <vt:lpstr>画面共有時に、講師や参加者のビデオを同時に録画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ホスト委譲と、共同ホスト</vt:lpstr>
      <vt:lpstr>ホスト委譲されると表示    セキュリティ  ブレークアウトセッション  共同ホストになると表示    セキュリティ</vt:lpstr>
      <vt:lpstr>共同ホストの効果  音声のコントロール 画面共有の状況  様々なサポートをお願いする</vt:lpstr>
      <vt:lpstr>ZOOMで  勉強会＆セミナー</vt:lpstr>
      <vt:lpstr>主催者は、パソコンで！</vt:lpstr>
      <vt:lpstr>ZOOM初心者への対策</vt:lpstr>
      <vt:lpstr>ZOOM初心者への対策</vt:lpstr>
      <vt:lpstr>講演準備</vt:lpstr>
      <vt:lpstr>講演準備</vt:lpstr>
      <vt:lpstr>PowerPoint プレゼンテーション</vt:lpstr>
      <vt:lpstr>PowerPoint プレゼンテーション</vt:lpstr>
      <vt:lpstr>完全な音声なしは、やりづらい</vt:lpstr>
      <vt:lpstr>講演準備</vt:lpstr>
      <vt:lpstr>３つの講演スタイル</vt:lpstr>
      <vt:lpstr>講演スタイル ①</vt:lpstr>
      <vt:lpstr>講演スタイル ②</vt:lpstr>
      <vt:lpstr>ビデオカメラで撮影</vt:lpstr>
      <vt:lpstr>講演スタイル ③</vt:lpstr>
      <vt:lpstr>スポットライトを活用する</vt:lpstr>
      <vt:lpstr>ブレイクアウトセッションで、グループ討議</vt:lpstr>
      <vt:lpstr>ホスト含め、各グループの移動は自由。</vt:lpstr>
      <vt:lpstr>画面共有しながら、コントロール</vt:lpstr>
      <vt:lpstr>PowerPoint プレゼンテーション</vt:lpstr>
      <vt:lpstr>PowerPoint プレゼンテーション</vt:lpstr>
      <vt:lpstr>ZOOMの使い方を、簡単に説明</vt:lpstr>
      <vt:lpstr>PowerPoint プレゼンテーション</vt:lpstr>
      <vt:lpstr>パソコン２台で！</vt:lpstr>
      <vt:lpstr>さらに、本格的な講師のために</vt:lpstr>
      <vt:lpstr>ZOOMは  危ない？</vt:lpstr>
      <vt:lpstr>ZOOMの悪いウワサ</vt:lpstr>
      <vt:lpstr>「ZOOM爆弾」で、ポルノ画像が表示</vt:lpstr>
      <vt:lpstr>中国にデータが奪われる？</vt:lpstr>
      <vt:lpstr>セキュリティが甘く、盗聴される？</vt:lpstr>
      <vt:lpstr>IDやパスワードが流出する？</vt:lpstr>
      <vt:lpstr>アメリカでは使用禁止？</vt:lpstr>
      <vt:lpstr>ZOOMは  どのような会社？</vt:lpstr>
      <vt:lpstr>PowerPoint プレゼンテーション</vt:lpstr>
      <vt:lpstr>PowerPoint プレゼンテーション</vt:lpstr>
      <vt:lpstr>Zoomに代わるオンライン会議は？</vt:lpstr>
      <vt:lpstr>良き主催者になるには   考えるな、感じろ  （ブルース・リー）</vt:lpstr>
      <vt:lpstr>様々なZOOMセミナーに出て  何が良いのか悪いのか感じる  後は、量稽古、やってみる。</vt:lpstr>
      <vt:lpstr>ご清聴、ありがとうございました。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主催者セミナー</dc:title>
  <dc:creator>takehana</dc:creator>
  <cp:lastModifiedBy>takehana</cp:lastModifiedBy>
  <cp:revision>85</cp:revision>
  <dcterms:created xsi:type="dcterms:W3CDTF">2020-05-23T07:12:32Z</dcterms:created>
  <dcterms:modified xsi:type="dcterms:W3CDTF">2020-06-10T07:31:24Z</dcterms:modified>
</cp:coreProperties>
</file>